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57" r:id="rId4"/>
    <p:sldId id="277" r:id="rId5"/>
    <p:sldId id="272" r:id="rId6"/>
    <p:sldId id="262" r:id="rId7"/>
    <p:sldId id="273" r:id="rId8"/>
    <p:sldId id="279" r:id="rId9"/>
    <p:sldId id="268" r:id="rId10"/>
    <p:sldId id="274" r:id="rId11"/>
    <p:sldId id="275" r:id="rId12"/>
    <p:sldId id="280" r:id="rId13"/>
    <p:sldId id="270" r:id="rId14"/>
    <p:sldId id="278" r:id="rId15"/>
    <p:sldId id="264" r:id="rId16"/>
    <p:sldId id="271" r:id="rId17"/>
    <p:sldId id="26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00E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07" autoAdjust="0"/>
    <p:restoredTop sz="94660"/>
  </p:normalViewPr>
  <p:slideViewPr>
    <p:cSldViewPr>
      <p:cViewPr>
        <p:scale>
          <a:sx n="109" d="100"/>
          <a:sy n="109" d="100"/>
        </p:scale>
        <p:origin x="-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B067BE-EEF2-47BF-99C5-3E1F9805BE8D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D0A345-3EDF-4B84-97FE-40B512A48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70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473B7A-09E0-4CA2-B5F1-474D9B303E31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1010F7-9083-4178-99AC-03B905B2A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44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Welcome.  Acknowledge</a:t>
            </a:r>
            <a:r>
              <a:rPr lang="en-US" baseline="0" dirty="0" smtClean="0"/>
              <a:t> Bill and Dorothy Stone.  Kick off of new Family Ed Season.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35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you</a:t>
            </a:r>
            <a:r>
              <a:rPr lang="en-US" baseline="0" dirty="0" smtClean="0"/>
              <a:t> </a:t>
            </a:r>
            <a:r>
              <a:rPr lang="en-US" dirty="0" smtClean="0"/>
              <a:t>a member?  Overview of agency.  Serve 14,000 </a:t>
            </a:r>
            <a:r>
              <a:rPr lang="en-US" dirty="0" err="1" smtClean="0"/>
              <a:t>NYers</a:t>
            </a:r>
            <a:r>
              <a:rPr lang="en-US" dirty="0" smtClean="0"/>
              <a:t>.  Employ </a:t>
            </a:r>
            <a:r>
              <a:rPr lang="en-US" dirty="0" err="1" smtClean="0"/>
              <a:t>approx</a:t>
            </a:r>
            <a:r>
              <a:rPr lang="en-US" baseline="0" dirty="0" smtClean="0"/>
              <a:t> 4000.   </a:t>
            </a:r>
            <a:r>
              <a:rPr lang="en-US" dirty="0" smtClean="0"/>
              <a:t>Relationships</a:t>
            </a:r>
            <a:r>
              <a:rPr lang="en-US" baseline="0" dirty="0" smtClean="0"/>
              <a:t> w national and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66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many new ideas and terminology is coming at us.  I hope we can have an open discussion</a:t>
            </a:r>
            <a:r>
              <a:rPr lang="en-US" baseline="0" dirty="0" smtClean="0"/>
              <a:t> about some of this and I hope when you leave you will have a better understanding of what is going on.  I will try my best to explain but understand that that is not always an endorsement.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234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81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Implicit is that agencies drive people to services they</a:t>
            </a:r>
            <a:r>
              <a:rPr lang="en-US" baseline="0" dirty="0" smtClean="0"/>
              <a:t> do not want or do not need.  </a:t>
            </a:r>
            <a:r>
              <a:rPr lang="en-US" dirty="0" smtClean="0"/>
              <a:t>Go thru this and then go back to the </a:t>
            </a:r>
            <a:r>
              <a:rPr lang="en-US" u="sng" dirty="0" smtClean="0"/>
              <a:t>previous</a:t>
            </a:r>
            <a:r>
              <a:rPr lang="en-US" u="sng" baseline="0" dirty="0" smtClean="0"/>
              <a:t> slide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16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361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10F7-9083-4178-99AC-03B905B2A0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02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6CA735-96B2-4587-A9C0-D9854EDF4E30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9DF9BA-F41F-449E-9E63-9E5C9408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48600" cy="1927225"/>
          </a:xfrm>
        </p:spPr>
        <p:txBody>
          <a:bodyPr/>
          <a:lstStyle/>
          <a:p>
            <a:r>
              <a:rPr lang="en-US" dirty="0" smtClean="0"/>
              <a:t>New Trends:</a:t>
            </a:r>
            <a:br>
              <a:rPr lang="en-US" dirty="0" smtClean="0"/>
            </a:br>
            <a:r>
              <a:rPr lang="en-US" sz="3600" dirty="0" smtClean="0"/>
              <a:t>Uncertainty and opportunity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86100"/>
            <a:ext cx="7924800" cy="22479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Bronx Developmental Disabilities Council</a:t>
            </a:r>
          </a:p>
          <a:p>
            <a:r>
              <a:rPr lang="en-US" dirty="0" smtClean="0"/>
              <a:t>Family Support Conference</a:t>
            </a:r>
          </a:p>
          <a:p>
            <a:endParaRPr lang="en-US" dirty="0" smtClean="0"/>
          </a:p>
          <a:p>
            <a:r>
              <a:rPr lang="en-US" dirty="0" smtClean="0"/>
              <a:t>Gary Lind, Executive Director AHRC NYC</a:t>
            </a:r>
          </a:p>
          <a:p>
            <a:r>
              <a:rPr lang="en-US" dirty="0" smtClean="0"/>
              <a:t>May 22, 2014</a:t>
            </a:r>
          </a:p>
        </p:txBody>
      </p:sp>
    </p:spTree>
    <p:extLst>
      <p:ext uri="{BB962C8B-B14F-4D97-AF65-F5344CB8AC3E}">
        <p14:creationId xmlns:p14="http://schemas.microsoft.com/office/powerpoint/2010/main" xmlns="" val="1836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Seeds of Change: Health Care Reform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NYS Medicaid Budget</a:t>
            </a:r>
          </a:p>
          <a:p>
            <a:endParaRPr lang="en-US" dirty="0"/>
          </a:p>
          <a:p>
            <a:r>
              <a:rPr lang="en-US" dirty="0" smtClean="0"/>
              <a:t>End of fee-for-service health care</a:t>
            </a:r>
          </a:p>
          <a:p>
            <a:endParaRPr lang="en-US" dirty="0"/>
          </a:p>
          <a:p>
            <a:r>
              <a:rPr lang="en-US" dirty="0"/>
              <a:t>Federal Affordable Care Act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Medicaid Reform Task Force</a:t>
            </a:r>
          </a:p>
          <a:p>
            <a:pPr lvl="1"/>
            <a:r>
              <a:rPr lang="en-US" dirty="0" smtClean="0"/>
              <a:t>Triple Aim</a:t>
            </a:r>
          </a:p>
          <a:p>
            <a:pPr lvl="1"/>
            <a:endParaRPr lang="en-US" dirty="0"/>
          </a:p>
          <a:p>
            <a:r>
              <a:rPr lang="en-US" dirty="0" smtClean="0"/>
              <a:t>End to i/</a:t>
            </a:r>
            <a:r>
              <a:rPr lang="en-US" dirty="0" err="1" smtClean="0"/>
              <a:t>dd</a:t>
            </a:r>
            <a:r>
              <a:rPr lang="en-US" dirty="0" smtClean="0"/>
              <a:t> carve out</a:t>
            </a:r>
          </a:p>
          <a:p>
            <a:endParaRPr lang="en-US" dirty="0"/>
          </a:p>
          <a:p>
            <a:r>
              <a:rPr lang="en-US" dirty="0" smtClean="0"/>
              <a:t>People First Waiver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Seeds of Change: HCBS Waiver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OPWDD’s Waiver renewal scheduled for October </a:t>
            </a:r>
          </a:p>
          <a:p>
            <a:endParaRPr lang="en-US" dirty="0"/>
          </a:p>
          <a:p>
            <a:r>
              <a:rPr lang="en-US" dirty="0" smtClean="0"/>
              <a:t>Federal CMS issues new HCBS regulations</a:t>
            </a:r>
          </a:p>
          <a:p>
            <a:pPr lvl="1"/>
            <a:r>
              <a:rPr lang="en-US" dirty="0" smtClean="0"/>
              <a:t>Community based setting defined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Contentious negotiations</a:t>
            </a:r>
          </a:p>
          <a:p>
            <a:r>
              <a:rPr lang="en-US" dirty="0" smtClean="0"/>
              <a:t>Transition period</a:t>
            </a:r>
          </a:p>
          <a:p>
            <a:r>
              <a:rPr lang="en-US" dirty="0" smtClean="0"/>
              <a:t>Transformation agreement fulfilled</a:t>
            </a:r>
          </a:p>
          <a:p>
            <a:pPr lvl="1"/>
            <a:r>
              <a:rPr lang="en-US" dirty="0" smtClean="0"/>
              <a:t>Person centered planning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Non-traditional housing</a:t>
            </a:r>
          </a:p>
          <a:p>
            <a:pPr lvl="1"/>
            <a:r>
              <a:rPr lang="en-US" dirty="0" smtClean="0"/>
              <a:t>Conflict-free case </a:t>
            </a:r>
            <a:r>
              <a:rPr lang="en-US" dirty="0" err="1" smtClean="0"/>
              <a:t>mgmt</a:t>
            </a:r>
            <a:endParaRPr lang="en-US" dirty="0" smtClean="0"/>
          </a:p>
          <a:p>
            <a:pPr lvl="1"/>
            <a:r>
              <a:rPr lang="en-US" dirty="0" smtClean="0"/>
              <a:t>Self-direction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2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HCBS Rule – Provider Controlled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must have lease or legally enforceable </a:t>
            </a:r>
            <a:r>
              <a:rPr lang="en-US" dirty="0" smtClean="0"/>
              <a:t>agreement</a:t>
            </a:r>
          </a:p>
          <a:p>
            <a:r>
              <a:rPr lang="en-US" dirty="0"/>
              <a:t>Individual has privacy in their living unit including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Lockable doors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Choice of roommates</a:t>
            </a:r>
          </a:p>
          <a:p>
            <a:pPr lvl="1"/>
            <a:r>
              <a:rPr lang="en-US" dirty="0"/>
              <a:t> Freedom to </a:t>
            </a:r>
            <a:r>
              <a:rPr lang="en-US" dirty="0" smtClean="0"/>
              <a:t>furnish/decorate</a:t>
            </a:r>
          </a:p>
          <a:p>
            <a:r>
              <a:rPr lang="en-US" dirty="0"/>
              <a:t>Individual controls own </a:t>
            </a:r>
            <a:r>
              <a:rPr lang="en-US" dirty="0" smtClean="0"/>
              <a:t>schedule</a:t>
            </a:r>
          </a:p>
          <a:p>
            <a:r>
              <a:rPr lang="en-US" dirty="0"/>
              <a:t>Individual has access to food at any time</a:t>
            </a:r>
          </a:p>
          <a:p>
            <a:r>
              <a:rPr lang="en-US" dirty="0" smtClean="0"/>
              <a:t>Individual </a:t>
            </a:r>
            <a:r>
              <a:rPr lang="en-US" dirty="0"/>
              <a:t>can have visitors at any time</a:t>
            </a:r>
          </a:p>
          <a:p>
            <a:r>
              <a:rPr lang="en-US" dirty="0" smtClean="0"/>
              <a:t>Physical </a:t>
            </a:r>
            <a:r>
              <a:rPr lang="en-US" dirty="0"/>
              <a:t>accessibility to the setting</a:t>
            </a:r>
          </a:p>
        </p:txBody>
      </p:sp>
    </p:spTree>
    <p:extLst>
      <p:ext uri="{BB962C8B-B14F-4D97-AF65-F5344CB8AC3E}">
        <p14:creationId xmlns:p14="http://schemas.microsoft.com/office/powerpoint/2010/main" xmlns="" val="200839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 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Medicaid Payments</a:t>
            </a:r>
          </a:p>
          <a:p>
            <a:pPr lvl="1"/>
            <a:r>
              <a:rPr lang="en-US" dirty="0" smtClean="0"/>
              <a:t>Fee for Service</a:t>
            </a:r>
          </a:p>
          <a:p>
            <a:r>
              <a:rPr lang="en-US" dirty="0" smtClean="0"/>
              <a:t>Future Managed Care Payments</a:t>
            </a:r>
          </a:p>
          <a:p>
            <a:pPr lvl="1"/>
            <a:r>
              <a:rPr lang="en-US" dirty="0" smtClean="0"/>
              <a:t>Aggregate Total Costs divide by Total Number of People</a:t>
            </a:r>
          </a:p>
          <a:p>
            <a:pPr lvl="1"/>
            <a:r>
              <a:rPr lang="en-US" dirty="0" smtClean="0"/>
              <a:t>Per Member Per Month PMPM</a:t>
            </a:r>
          </a:p>
          <a:p>
            <a:pPr lvl="1"/>
            <a:r>
              <a:rPr lang="en-US" dirty="0" smtClean="0"/>
              <a:t>Acuity Factor</a:t>
            </a:r>
          </a:p>
          <a:p>
            <a:r>
              <a:rPr lang="en-US" dirty="0" smtClean="0"/>
              <a:t>Risk Based System and an Insurance Model</a:t>
            </a:r>
          </a:p>
          <a:p>
            <a:pPr lvl="1"/>
            <a:r>
              <a:rPr lang="en-US" dirty="0" smtClean="0"/>
              <a:t>Placing a “bet” that you can meet all needs within total dollars</a:t>
            </a:r>
          </a:p>
          <a:p>
            <a:pPr lvl="1"/>
            <a:r>
              <a:rPr lang="en-US" dirty="0" smtClean="0"/>
              <a:t>Risk Reserves</a:t>
            </a:r>
          </a:p>
          <a:p>
            <a:pPr lvl="1"/>
            <a:r>
              <a:rPr lang="en-US" dirty="0" smtClean="0"/>
              <a:t>Highly regulated by State DOH and DFS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2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anticipating an RFA for DISCO pilots</a:t>
            </a:r>
          </a:p>
          <a:p>
            <a:endParaRPr lang="en-US" dirty="0"/>
          </a:p>
          <a:p>
            <a:r>
              <a:rPr lang="en-US" dirty="0" smtClean="0"/>
              <a:t>Approval of 1915 b/c waiver held up with CMS</a:t>
            </a:r>
          </a:p>
          <a:p>
            <a:pPr lvl="1"/>
            <a:r>
              <a:rPr lang="en-US" dirty="0" smtClean="0"/>
              <a:t>Contingent on rate rationalization</a:t>
            </a:r>
          </a:p>
          <a:p>
            <a:pPr lvl="1"/>
            <a:r>
              <a:rPr lang="en-US" dirty="0" smtClean="0"/>
              <a:t>Actuarially sound rates</a:t>
            </a:r>
          </a:p>
          <a:p>
            <a:pPr lvl="1"/>
            <a:endParaRPr lang="en-US" dirty="0"/>
          </a:p>
          <a:p>
            <a:r>
              <a:rPr lang="en-US" dirty="0" smtClean="0"/>
              <a:t>Last year’s state budget included language for “DD” benefit to add to existing state Medicaid managed care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4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Metro Area NYSARC Chapters</a:t>
            </a:r>
          </a:p>
          <a:p>
            <a:pPr lvl="1"/>
            <a:r>
              <a:rPr lang="en-US" dirty="0" smtClean="0"/>
              <a:t>AHRC NYC</a:t>
            </a:r>
          </a:p>
          <a:p>
            <a:pPr lvl="1"/>
            <a:r>
              <a:rPr lang="en-US" dirty="0" smtClean="0"/>
              <a:t>AHRC Nassau</a:t>
            </a:r>
          </a:p>
          <a:p>
            <a:pPr lvl="1"/>
            <a:r>
              <a:rPr lang="en-US" dirty="0" smtClean="0"/>
              <a:t>AHRC Suffolk</a:t>
            </a:r>
          </a:p>
          <a:p>
            <a:pPr lvl="1"/>
            <a:r>
              <a:rPr lang="en-US" dirty="0" smtClean="0"/>
              <a:t>Rockland Arc</a:t>
            </a:r>
          </a:p>
          <a:p>
            <a:pPr lvl="1"/>
            <a:r>
              <a:rPr lang="en-US" dirty="0" smtClean="0"/>
              <a:t>Westchester Arc</a:t>
            </a:r>
            <a:endParaRPr lang="en-US" dirty="0"/>
          </a:p>
          <a:p>
            <a:r>
              <a:rPr lang="en-US" dirty="0" smtClean="0"/>
              <a:t>The only FIDA Demonstration for people with intellectual and developmental disabilities</a:t>
            </a:r>
            <a:endParaRPr lang="en-US" dirty="0"/>
          </a:p>
          <a:p>
            <a:r>
              <a:rPr lang="en-US" dirty="0" smtClean="0"/>
              <a:t>Built from the ground up not layered onto something that already exists</a:t>
            </a:r>
          </a:p>
          <a:p>
            <a:r>
              <a:rPr lang="en-US" dirty="0" smtClean="0"/>
              <a:t>NYS Article 44 license, Federal CMS Medicare approvals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965" y="609600"/>
            <a:ext cx="4957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22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 was:</a:t>
            </a:r>
          </a:p>
          <a:p>
            <a:pPr lvl="1"/>
            <a:r>
              <a:rPr lang="en-US" dirty="0" smtClean="0"/>
              <a:t>2% increase for DSPs (in January 2015)</a:t>
            </a:r>
          </a:p>
          <a:p>
            <a:pPr lvl="1"/>
            <a:r>
              <a:rPr lang="en-US" dirty="0" smtClean="0"/>
              <a:t>A promised 2% increase in April 2015 for DSPs and Clinical</a:t>
            </a:r>
          </a:p>
          <a:p>
            <a:r>
              <a:rPr lang="en-US" dirty="0" smtClean="0"/>
              <a:t>Bad news was:</a:t>
            </a:r>
          </a:p>
          <a:p>
            <a:pPr lvl="1"/>
            <a:r>
              <a:rPr lang="en-US" dirty="0" smtClean="0"/>
              <a:t>No increase for Pre-Schools</a:t>
            </a:r>
          </a:p>
          <a:p>
            <a:pPr lvl="1"/>
            <a:r>
              <a:rPr lang="en-US" dirty="0" smtClean="0"/>
              <a:t>May be an increase for 853 Schools</a:t>
            </a:r>
          </a:p>
          <a:p>
            <a:r>
              <a:rPr lang="en-US" dirty="0" smtClean="0"/>
              <a:t>Development of new opportunities bears watching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Let’s be sure that our issues remain front and center.</a:t>
            </a:r>
          </a:p>
        </p:txBody>
      </p:sp>
    </p:spTree>
    <p:extLst>
      <p:ext uri="{BB962C8B-B14F-4D97-AF65-F5344CB8AC3E}">
        <p14:creationId xmlns:p14="http://schemas.microsoft.com/office/powerpoint/2010/main" xmlns="" val="6222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certainty is change</a:t>
            </a:r>
          </a:p>
          <a:p>
            <a:r>
              <a:rPr lang="en-US" dirty="0" smtClean="0"/>
              <a:t>Our values and aspirations are constant</a:t>
            </a:r>
          </a:p>
          <a:p>
            <a:endParaRPr lang="en-US" dirty="0" smtClean="0"/>
          </a:p>
          <a:p>
            <a:r>
              <a:rPr lang="en-US" dirty="0" smtClean="0"/>
              <a:t>Speak up</a:t>
            </a:r>
          </a:p>
          <a:p>
            <a:pPr lvl="1"/>
            <a:r>
              <a:rPr lang="en-US" dirty="0" smtClean="0"/>
              <a:t>Advocacy was never more important</a:t>
            </a:r>
          </a:p>
          <a:p>
            <a:pPr lvl="1"/>
            <a:r>
              <a:rPr lang="en-US" dirty="0" smtClean="0"/>
              <a:t>OPWDD welcomes comments </a:t>
            </a:r>
          </a:p>
          <a:p>
            <a:pPr lvl="1"/>
            <a:r>
              <a:rPr lang="en-US" dirty="0" smtClean="0"/>
              <a:t>Building a voice with DOH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Value of the partnership</a:t>
            </a:r>
          </a:p>
          <a:p>
            <a:pPr lvl="1"/>
            <a:r>
              <a:rPr lang="en-US" dirty="0" smtClean="0"/>
              <a:t>Strength of a families and self advocates</a:t>
            </a:r>
          </a:p>
          <a:p>
            <a:pPr lvl="1"/>
            <a:r>
              <a:rPr lang="en-US" dirty="0" smtClean="0"/>
              <a:t>Stay informed – Bronx DD Council, web sites, social media </a:t>
            </a:r>
          </a:p>
        </p:txBody>
      </p:sp>
    </p:spTree>
    <p:extLst>
      <p:ext uri="{BB962C8B-B14F-4D97-AF65-F5344CB8AC3E}">
        <p14:creationId xmlns:p14="http://schemas.microsoft.com/office/powerpoint/2010/main" xmlns="" val="6796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1295400"/>
            <a:ext cx="2667000" cy="25929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4466067"/>
            <a:ext cx="1625600" cy="161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4466067"/>
            <a:ext cx="2246539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03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all a bit dazed and confused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</a:p>
          <a:p>
            <a:r>
              <a:rPr lang="en-US" dirty="0" smtClean="0"/>
              <a:t>Reform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Rate rationalization</a:t>
            </a:r>
          </a:p>
          <a:p>
            <a:r>
              <a:rPr lang="en-US" dirty="0" smtClean="0"/>
              <a:t>The Front Door</a:t>
            </a:r>
          </a:p>
          <a:p>
            <a:r>
              <a:rPr lang="en-US" dirty="0" smtClean="0"/>
              <a:t>Triple Aim</a:t>
            </a:r>
          </a:p>
          <a:p>
            <a:r>
              <a:rPr lang="en-US" dirty="0" smtClean="0"/>
              <a:t>Coordinated Assessment System</a:t>
            </a:r>
          </a:p>
          <a:p>
            <a:r>
              <a:rPr lang="en-US" dirty="0" smtClean="0"/>
              <a:t>DISCOs</a:t>
            </a:r>
          </a:p>
          <a:p>
            <a:r>
              <a:rPr lang="en-US" dirty="0" smtClean="0"/>
              <a:t>MLTCs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64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Seeds of Change: Federal Financing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End to reimbursement methodologies in DCs and other State operations.</a:t>
            </a:r>
          </a:p>
          <a:p>
            <a:r>
              <a:rPr lang="en-US" dirty="0" smtClean="0"/>
              <a:t>Significant reductions in federal Medicaid in support of NYS budget</a:t>
            </a:r>
          </a:p>
          <a:p>
            <a:r>
              <a:rPr lang="en-US" dirty="0" smtClean="0"/>
              <a:t>NY Medicaid under increased scrutiny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Loss of “favored” status</a:t>
            </a:r>
          </a:p>
          <a:p>
            <a:r>
              <a:rPr lang="en-US" dirty="0" smtClean="0"/>
              <a:t>Trend factor era is over</a:t>
            </a:r>
          </a:p>
          <a:p>
            <a:r>
              <a:rPr lang="en-US" dirty="0" smtClean="0"/>
              <a:t>Basis of public policy partnership in question</a:t>
            </a:r>
          </a:p>
          <a:p>
            <a:r>
              <a:rPr lang="en-US" dirty="0" smtClean="0"/>
              <a:t>Rate rationalization</a:t>
            </a:r>
          </a:p>
          <a:p>
            <a:r>
              <a:rPr lang="en-US" dirty="0" smtClean="0"/>
              <a:t>Transformation agreement</a:t>
            </a:r>
          </a:p>
          <a:p>
            <a:r>
              <a:rPr lang="en-US" dirty="0" smtClean="0"/>
              <a:t>Access to new federal $</a:t>
            </a:r>
          </a:p>
          <a:p>
            <a:pPr lvl="1"/>
            <a:r>
              <a:rPr lang="en-US" dirty="0" smtClean="0"/>
              <a:t>MFP</a:t>
            </a:r>
          </a:p>
          <a:p>
            <a:pPr lvl="1"/>
            <a:r>
              <a:rPr lang="en-US" dirty="0" smtClean="0"/>
              <a:t>BIP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6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Seeds of Change: 26 Articles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3931920" cy="4713288"/>
          </a:xfrm>
        </p:spPr>
        <p:txBody>
          <a:bodyPr/>
          <a:lstStyle/>
          <a:p>
            <a:pPr marL="0" indent="0">
              <a:buNone/>
            </a:pPr>
            <a:endParaRPr lang="en-US" sz="1600" b="1" dirty="0" smtClean="0">
              <a:solidFill>
                <a:srgbClr val="000000"/>
              </a:solidFill>
              <a:latin typeface="georgia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georgia"/>
              </a:rPr>
              <a:t>At </a:t>
            </a:r>
            <a:r>
              <a:rPr lang="en-US" sz="1600" b="1" dirty="0">
                <a:solidFill>
                  <a:srgbClr val="000000"/>
                </a:solidFill>
                <a:latin typeface="georgia"/>
              </a:rPr>
              <a:t>State-Run Homes, Abuse and Impunity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808080"/>
                </a:solidFill>
                <a:latin typeface="arial"/>
              </a:rPr>
              <a:t>By </a:t>
            </a:r>
            <a:r>
              <a:rPr lang="en-US" sz="1200" dirty="0">
                <a:latin typeface="arial"/>
              </a:rPr>
              <a:t>DANNY HAKIM</a:t>
            </a:r>
          </a:p>
          <a:p>
            <a:pPr marL="274320" lvl="1" indent="0">
              <a:buNone/>
            </a:pPr>
            <a:endParaRPr lang="en-US" sz="1200" b="1" dirty="0" smtClean="0"/>
          </a:p>
          <a:p>
            <a:pPr marL="274320" lvl="1" indent="0">
              <a:buNone/>
            </a:pPr>
            <a:r>
              <a:rPr lang="en-US" sz="1200" b="1" dirty="0" smtClean="0"/>
              <a:t>Aiding </a:t>
            </a:r>
            <a:r>
              <a:rPr lang="en-US" sz="1200" b="1" dirty="0"/>
              <a:t>Disabled, Nonprofits Rake in State Money</a:t>
            </a:r>
          </a:p>
          <a:p>
            <a:pPr marL="274320" lvl="1" indent="0">
              <a:buNone/>
            </a:pPr>
            <a:r>
              <a:rPr lang="en-US" sz="1000" dirty="0"/>
              <a:t>By RUSS BUETTNER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State </a:t>
            </a:r>
            <a:r>
              <a:rPr lang="en-US" sz="1600" b="1" dirty="0"/>
              <a:t>Faults Care for the Disabled</a:t>
            </a:r>
          </a:p>
          <a:p>
            <a:pPr marL="0" indent="0">
              <a:buNone/>
            </a:pPr>
            <a:r>
              <a:rPr lang="en-US" sz="1400" dirty="0"/>
              <a:t>By DANNY </a:t>
            </a:r>
            <a:r>
              <a:rPr lang="en-US" sz="1400" dirty="0" smtClean="0"/>
              <a:t>HAKIM</a:t>
            </a:r>
          </a:p>
          <a:p>
            <a:pPr marL="0" indent="0">
              <a:buNone/>
            </a:pPr>
            <a:endParaRPr lang="en-US" sz="1400" dirty="0"/>
          </a:p>
          <a:p>
            <a:pPr marL="274320" lvl="1" indent="0">
              <a:buNone/>
            </a:pPr>
            <a:r>
              <a:rPr lang="en-US" sz="1400" b="1" dirty="0"/>
              <a:t>Cuomo Vows Reforms at Residential Care Agencies</a:t>
            </a:r>
          </a:p>
          <a:p>
            <a:pPr marL="274320" lvl="1" indent="0">
              <a:buNone/>
            </a:pPr>
            <a:r>
              <a:rPr lang="en-US" sz="1000" dirty="0"/>
              <a:t>By DANNY HAKIM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54880" y="1676400"/>
            <a:ext cx="3931920" cy="471328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U.S. Report Criticizes New York on Monitoring Care of Developmentally Disabled</a:t>
            </a:r>
          </a:p>
          <a:p>
            <a:pPr marL="0" indent="0">
              <a:buNone/>
            </a:pPr>
            <a:r>
              <a:rPr lang="en-US" sz="1200" dirty="0"/>
              <a:t>By </a:t>
            </a:r>
            <a:r>
              <a:rPr lang="en-US" sz="1200" cap="all" dirty="0"/>
              <a:t>DANNY HAKIM</a:t>
            </a:r>
            <a:endParaRPr lang="en-US" sz="1200" dirty="0"/>
          </a:p>
          <a:p>
            <a:pPr lvl="1"/>
            <a:endParaRPr lang="en-US" sz="1400" dirty="0" smtClean="0"/>
          </a:p>
          <a:p>
            <a:pPr marL="274320" lvl="1" indent="0">
              <a:buNone/>
            </a:pPr>
            <a:r>
              <a:rPr lang="en-US" sz="1400" b="1" dirty="0" smtClean="0"/>
              <a:t>Medicaid </a:t>
            </a:r>
            <a:r>
              <a:rPr lang="en-US" sz="1400" b="1" dirty="0"/>
              <a:t>Overpaid New York on Disabled Care, U.S. Says</a:t>
            </a:r>
          </a:p>
          <a:p>
            <a:pPr marL="274320" lvl="1" indent="0">
              <a:buNone/>
            </a:pPr>
            <a:r>
              <a:rPr lang="en-US" sz="1000" dirty="0"/>
              <a:t>By DANNY </a:t>
            </a:r>
            <a:r>
              <a:rPr lang="en-US" sz="1000" dirty="0" smtClean="0"/>
              <a:t>HAKIM</a:t>
            </a:r>
          </a:p>
          <a:p>
            <a:pPr marL="27432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600" b="1" dirty="0"/>
              <a:t>Caregiver for Disabled People Sues New York State</a:t>
            </a:r>
          </a:p>
          <a:p>
            <a:pPr marL="0" indent="0">
              <a:buNone/>
            </a:pPr>
            <a:r>
              <a:rPr lang="en-US" sz="1200" dirty="0"/>
              <a:t>By DANNY </a:t>
            </a:r>
            <a:r>
              <a:rPr lang="en-US" sz="1200" dirty="0" smtClean="0"/>
              <a:t>HAKIM</a:t>
            </a:r>
          </a:p>
          <a:p>
            <a:pPr marL="0" indent="0">
              <a:buNone/>
            </a:pPr>
            <a:endParaRPr lang="en-US" sz="1200" dirty="0"/>
          </a:p>
          <a:p>
            <a:pPr marL="274320" lvl="1" indent="0">
              <a:buNone/>
            </a:pPr>
            <a:r>
              <a:rPr lang="en-US" sz="1400" b="1" dirty="0"/>
              <a:t>New York State Lags on Firing Workers Who Abuse Disabled Patients</a:t>
            </a:r>
          </a:p>
          <a:p>
            <a:pPr marL="274320" lvl="1" indent="0">
              <a:buNone/>
            </a:pPr>
            <a:r>
              <a:rPr lang="en-US" sz="800" dirty="0"/>
              <a:t>By DANNY HAKIM</a:t>
            </a:r>
          </a:p>
          <a:p>
            <a:pPr marL="274320" lvl="1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828800"/>
            <a:ext cx="2395330" cy="3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92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Justice Center Implementation</a:t>
            </a:r>
          </a:p>
          <a:p>
            <a:pPr lvl="1"/>
            <a:r>
              <a:rPr lang="en-US" dirty="0"/>
              <a:t>Covers multiple State Agencies and populations</a:t>
            </a:r>
          </a:p>
          <a:p>
            <a:pPr lvl="2"/>
            <a:r>
              <a:rPr lang="en-US" dirty="0" smtClean="0"/>
              <a:t>OPWDD		</a:t>
            </a:r>
            <a:endParaRPr lang="en-US" dirty="0"/>
          </a:p>
          <a:p>
            <a:pPr lvl="2"/>
            <a:r>
              <a:rPr lang="en-US" dirty="0"/>
              <a:t>OMH</a:t>
            </a:r>
          </a:p>
          <a:p>
            <a:pPr lvl="2"/>
            <a:r>
              <a:rPr lang="en-US" dirty="0"/>
              <a:t>OCFS</a:t>
            </a:r>
          </a:p>
          <a:p>
            <a:pPr lvl="2"/>
            <a:r>
              <a:rPr lang="en-US" dirty="0"/>
              <a:t>SED</a:t>
            </a:r>
          </a:p>
          <a:p>
            <a:pPr lvl="2"/>
            <a:r>
              <a:rPr lang="en-US" dirty="0"/>
              <a:t>OASAS</a:t>
            </a:r>
          </a:p>
          <a:p>
            <a:pPr lvl="1"/>
            <a:r>
              <a:rPr lang="en-US" dirty="0" smtClean="0"/>
              <a:t>Completely revamped incident reporting and investigation</a:t>
            </a:r>
          </a:p>
          <a:p>
            <a:pPr lvl="1"/>
            <a:r>
              <a:rPr lang="en-US" dirty="0" smtClean="0"/>
              <a:t>Employment screening</a:t>
            </a:r>
          </a:p>
          <a:p>
            <a:pPr lvl="1"/>
            <a:r>
              <a:rPr lang="en-US" dirty="0" smtClean="0"/>
              <a:t>A law enforcement agency</a:t>
            </a:r>
          </a:p>
          <a:p>
            <a:pPr lvl="1"/>
            <a:r>
              <a:rPr lang="en-US" dirty="0" smtClean="0"/>
              <a:t>Code of conduct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4495800"/>
            <a:ext cx="28956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20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Seeds of Change: ADA &amp; Olmstead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Federal Department of Justice</a:t>
            </a:r>
          </a:p>
          <a:p>
            <a:pPr lvl="1"/>
            <a:r>
              <a:rPr lang="en-US" sz="2800" dirty="0"/>
              <a:t>Olmstead enforcement</a:t>
            </a:r>
          </a:p>
          <a:p>
            <a:pPr lvl="2"/>
            <a:r>
              <a:rPr lang="en-US" sz="2600" dirty="0" smtClean="0"/>
              <a:t>Oregon &amp; Rhode </a:t>
            </a:r>
            <a:r>
              <a:rPr lang="en-US" sz="2600" dirty="0"/>
              <a:t>Island </a:t>
            </a:r>
            <a:r>
              <a:rPr lang="en-US" sz="2600" dirty="0" smtClean="0"/>
              <a:t>Settlements</a:t>
            </a:r>
            <a:endParaRPr lang="en-US" sz="2600" dirty="0"/>
          </a:p>
          <a:p>
            <a:pPr lvl="1"/>
            <a:r>
              <a:rPr lang="en-US" sz="2800" dirty="0"/>
              <a:t>NYS Olmstead Plan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Sheltered workshop transformation</a:t>
            </a:r>
          </a:p>
          <a:p>
            <a:r>
              <a:rPr lang="en-US" dirty="0" smtClean="0"/>
              <a:t>Increase supported employment</a:t>
            </a:r>
          </a:p>
          <a:p>
            <a:r>
              <a:rPr lang="en-US" dirty="0" smtClean="0"/>
              <a:t>Transition ICF/MR residents to community settings</a:t>
            </a:r>
          </a:p>
          <a:p>
            <a:r>
              <a:rPr lang="en-US" dirty="0" smtClean="0"/>
              <a:t>Increase self-direction</a:t>
            </a:r>
          </a:p>
          <a:p>
            <a:r>
              <a:rPr lang="en-US" dirty="0" smtClean="0"/>
              <a:t>Front Door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6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150" cy="70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718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957"/>
            <a:ext cx="8229600" cy="4876800"/>
          </a:xfrm>
        </p:spPr>
        <p:txBody>
          <a:bodyPr/>
          <a:lstStyle/>
          <a:p>
            <a:r>
              <a:rPr lang="en-US" sz="2800" dirty="0"/>
              <a:t>Key components include</a:t>
            </a:r>
            <a:r>
              <a:rPr lang="en-US" sz="2800" dirty="0" smtClean="0"/>
              <a:t>:</a:t>
            </a:r>
          </a:p>
          <a:p>
            <a:r>
              <a:rPr lang="en-US" dirty="0" smtClean="0"/>
              <a:t>DDRO not provider agency function</a:t>
            </a:r>
            <a:endParaRPr lang="en-US" dirty="0"/>
          </a:p>
          <a:p>
            <a:r>
              <a:rPr lang="en-US" dirty="0"/>
              <a:t>Initial contact for those who are new or seeking to modify existing services</a:t>
            </a:r>
          </a:p>
          <a:p>
            <a:r>
              <a:rPr lang="en-US" dirty="0"/>
              <a:t>Determining eligibility for services</a:t>
            </a:r>
          </a:p>
          <a:p>
            <a:r>
              <a:rPr lang="en-US" dirty="0"/>
              <a:t>Assessment of </a:t>
            </a:r>
            <a:r>
              <a:rPr lang="en-US" dirty="0" smtClean="0"/>
              <a:t>strengths:  DDP then CAS</a:t>
            </a:r>
            <a:endParaRPr lang="en-US" dirty="0"/>
          </a:p>
          <a:p>
            <a:r>
              <a:rPr lang="en-US" dirty="0"/>
              <a:t>Identifying support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Emphasis on self-direction, employment first, non-traditional </a:t>
            </a:r>
            <a:endParaRPr lang="en-US" dirty="0"/>
          </a:p>
          <a:p>
            <a:r>
              <a:rPr lang="en-US" dirty="0"/>
              <a:t>Plan authorization and implementation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457201"/>
            <a:ext cx="7772400" cy="20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0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1292</TotalTime>
  <Words>762</Words>
  <Application>Microsoft Office PowerPoint</Application>
  <PresentationFormat>On-screen Show (4:3)</PresentationFormat>
  <Paragraphs>190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New Trends: Uncertainty and opportunity</vt:lpstr>
      <vt:lpstr>Slide 2</vt:lpstr>
      <vt:lpstr>We are all a bit dazed and confused </vt:lpstr>
      <vt:lpstr>Seeds of Change: Federal Financing</vt:lpstr>
      <vt:lpstr>Seeds of Change: 26 Articles  </vt:lpstr>
      <vt:lpstr>Consequence</vt:lpstr>
      <vt:lpstr>Seeds of Change: ADA &amp; Olmstead</vt:lpstr>
      <vt:lpstr>Slide 8</vt:lpstr>
      <vt:lpstr>Slide 9</vt:lpstr>
      <vt:lpstr>Seeds of Change: Health Care Reform</vt:lpstr>
      <vt:lpstr>Seeds of Change: HCBS Waiver</vt:lpstr>
      <vt:lpstr>HCBS Rule – Provider Controlled Housing</vt:lpstr>
      <vt:lpstr>Managed Care Overview </vt:lpstr>
      <vt:lpstr>Managed Care Status</vt:lpstr>
      <vt:lpstr>Slide 15</vt:lpstr>
      <vt:lpstr>NYS Budget</vt:lpstr>
      <vt:lpstr>Wrap up </vt:lpstr>
    </vt:vector>
  </TitlesOfParts>
  <Company>AHRCNYC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Trends  In OPWDD Services</dc:title>
  <dc:creator>Gary Lind</dc:creator>
  <cp:keywords>Presentations</cp:keywords>
  <cp:lastModifiedBy>ITDEPT</cp:lastModifiedBy>
  <cp:revision>66</cp:revision>
  <cp:lastPrinted>2014-05-21T19:02:44Z</cp:lastPrinted>
  <dcterms:created xsi:type="dcterms:W3CDTF">2013-09-20T19:16:40Z</dcterms:created>
  <dcterms:modified xsi:type="dcterms:W3CDTF">2014-05-22T12:37:42Z</dcterms:modified>
</cp:coreProperties>
</file>