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handoutMasterIdLst>
    <p:handoutMasterId r:id="rId28"/>
  </p:handoutMasterIdLst>
  <p:sldIdLst>
    <p:sldId id="256" r:id="rId5"/>
    <p:sldId id="331" r:id="rId6"/>
    <p:sldId id="263" r:id="rId7"/>
    <p:sldId id="318" r:id="rId8"/>
    <p:sldId id="337" r:id="rId9"/>
    <p:sldId id="321" r:id="rId10"/>
    <p:sldId id="322" r:id="rId11"/>
    <p:sldId id="320" r:id="rId12"/>
    <p:sldId id="334" r:id="rId13"/>
    <p:sldId id="332" r:id="rId14"/>
    <p:sldId id="310" r:id="rId15"/>
    <p:sldId id="313" r:id="rId16"/>
    <p:sldId id="324" r:id="rId17"/>
    <p:sldId id="325" r:id="rId18"/>
    <p:sldId id="316" r:id="rId19"/>
    <p:sldId id="328" r:id="rId20"/>
    <p:sldId id="329" r:id="rId21"/>
    <p:sldId id="335" r:id="rId22"/>
    <p:sldId id="333" r:id="rId23"/>
    <p:sldId id="276" r:id="rId24"/>
    <p:sldId id="291" r:id="rId25"/>
    <p:sldId id="278" r:id="rId2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595"/>
    <a:srgbClr val="663300"/>
    <a:srgbClr val="FFFFFF"/>
    <a:srgbClr val="17244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0" autoAdjust="0"/>
  </p:normalViewPr>
  <p:slideViewPr>
    <p:cSldViewPr snapToGrid="0" snapToObjects="1">
      <p:cViewPr>
        <p:scale>
          <a:sx n="90" d="100"/>
          <a:sy n="90" d="100"/>
        </p:scale>
        <p:origin x="-78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05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760" y="0"/>
            <a:ext cx="3038052" cy="465138"/>
          </a:xfrm>
          <a:prstGeom prst="rect">
            <a:avLst/>
          </a:prstGeom>
        </p:spPr>
        <p:txBody>
          <a:bodyPr vert="horz" lIns="91440" tIns="45720" rIns="91440" bIns="45720" rtlCol="0"/>
          <a:lstStyle>
            <a:lvl1pPr algn="r">
              <a:defRPr sz="1200"/>
            </a:lvl1pPr>
          </a:lstStyle>
          <a:p>
            <a:fld id="{F51E8626-BA13-4B2D-BD34-D6BEA21FB552}" type="datetimeFigureOut">
              <a:rPr lang="en-US" smtClean="0"/>
              <a:pPr/>
              <a:t>5/28/2014</a:t>
            </a:fld>
            <a:endParaRPr lang="en-US"/>
          </a:p>
        </p:txBody>
      </p:sp>
      <p:sp>
        <p:nvSpPr>
          <p:cNvPr id="4" name="Footer Placeholder 3"/>
          <p:cNvSpPr>
            <a:spLocks noGrp="1"/>
          </p:cNvSpPr>
          <p:nvPr>
            <p:ph type="ftr" sz="quarter" idx="2"/>
          </p:nvPr>
        </p:nvSpPr>
        <p:spPr>
          <a:xfrm>
            <a:off x="0" y="8829675"/>
            <a:ext cx="303805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760" y="8829675"/>
            <a:ext cx="3038052" cy="465138"/>
          </a:xfrm>
          <a:prstGeom prst="rect">
            <a:avLst/>
          </a:prstGeom>
        </p:spPr>
        <p:txBody>
          <a:bodyPr vert="horz" lIns="91440" tIns="45720" rIns="91440" bIns="45720" rtlCol="0" anchor="b"/>
          <a:lstStyle>
            <a:lvl1pPr algn="r">
              <a:defRPr sz="1200"/>
            </a:lvl1pPr>
          </a:lstStyle>
          <a:p>
            <a:fld id="{6E953785-D0B4-4B37-8E1E-C3412ACDF989}" type="slidenum">
              <a:rPr lang="en-US" smtClean="0"/>
              <a:pPr/>
              <a:t>‹#›</a:t>
            </a:fld>
            <a:endParaRPr lang="en-US"/>
          </a:p>
        </p:txBody>
      </p:sp>
    </p:spTree>
    <p:extLst>
      <p:ext uri="{BB962C8B-B14F-4D97-AF65-F5344CB8AC3E}">
        <p14:creationId xmlns:p14="http://schemas.microsoft.com/office/powerpoint/2010/main" xmlns="" val="2465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41" tIns="46570" rIns="93141" bIns="46570" rtlCol="0"/>
          <a:lstStyle>
            <a:lvl1pPr algn="r">
              <a:defRPr sz="1200"/>
            </a:lvl1pPr>
          </a:lstStyle>
          <a:p>
            <a:fld id="{FA826956-5B4B-1F41-9F36-6A0EFD4FA36A}" type="datetimeFigureOut">
              <a:rPr lang="en-US" smtClean="0"/>
              <a:pPr/>
              <a:t>5/28/2014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41" tIns="46570" rIns="93141" bIns="465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1" tIns="46570" rIns="93141" bIns="46570" rtlCol="0" anchor="b"/>
          <a:lstStyle>
            <a:lvl1pPr algn="r">
              <a:defRPr sz="1200"/>
            </a:lvl1pPr>
          </a:lstStyle>
          <a:p>
            <a:fld id="{ECE83573-8F98-DB4F-ABCA-BBA41EA9AE78}" type="slidenum">
              <a:rPr lang="en-US" smtClean="0"/>
              <a:pPr/>
              <a:t>‹#›</a:t>
            </a:fld>
            <a:endParaRPr lang="en-US"/>
          </a:p>
        </p:txBody>
      </p:sp>
    </p:spTree>
    <p:extLst>
      <p:ext uri="{BB962C8B-B14F-4D97-AF65-F5344CB8AC3E}">
        <p14:creationId xmlns:p14="http://schemas.microsoft.com/office/powerpoint/2010/main" xmlns="" val="224808803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E83573-8F98-DB4F-ABCA-BBA41EA9AE78}" type="slidenum">
              <a:rPr lang="en-US" smtClean="0"/>
              <a:pPr/>
              <a:t>4</a:t>
            </a:fld>
            <a:endParaRPr lang="en-US"/>
          </a:p>
        </p:txBody>
      </p:sp>
    </p:spTree>
    <p:extLst>
      <p:ext uri="{BB962C8B-B14F-4D97-AF65-F5344CB8AC3E}">
        <p14:creationId xmlns:p14="http://schemas.microsoft.com/office/powerpoint/2010/main" xmlns="" val="453818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E83573-8F98-DB4F-ABCA-BBA41EA9AE78}" type="slidenum">
              <a:rPr lang="en-US" smtClean="0"/>
              <a:pPr/>
              <a:t>16</a:t>
            </a:fld>
            <a:endParaRPr lang="en-US"/>
          </a:p>
        </p:txBody>
      </p:sp>
    </p:spTree>
    <p:extLst>
      <p:ext uri="{BB962C8B-B14F-4D97-AF65-F5344CB8AC3E}">
        <p14:creationId xmlns:p14="http://schemas.microsoft.com/office/powerpoint/2010/main" xmlns="" val="87496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68E471-FF09-4D97-8B21-8B58121A591C}" type="datetime1">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38A960-7791-4DCB-A5EA-53EC23544A84}" type="datetime1">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E6F0F2-80E4-440D-B682-A43D51DEB74F}" type="datetime1">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B1BCD-541C-43F4-B45E-7232B436F0C7}" type="datetime1">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1CD16-27C5-402E-986A-D22A8DFF0960}" type="datetime1">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78328"/>
            <a:ext cx="4038600" cy="41478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78328"/>
            <a:ext cx="4038600" cy="41478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C9C728-3A1C-41EF-AE84-329D86A8EB6A}" type="datetime1">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DCE077-7509-408B-9B28-15584D2F8E07}" type="datetime1">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2A31B2-A296-4BAE-B6B3-956A5055DA91}" type="datetime1">
              <a:rPr lang="en-US" smtClean="0"/>
              <a:pPr/>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54E4E-D09A-4BE7-90A0-CF1D22E73409}" type="datetime1">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CCB6F0-03E7-44CA-9625-4A1F4F22D0A4}" type="datetime1">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81DF5B-2086-4572-A4C8-CC2912790AD0}" type="datetime1">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6EBED-4E32-B448-A9B2-9EFB169A7D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JC_Data2.jpg"/>
          <p:cNvPicPr>
            <a:picLocks noChangeAspect="1"/>
          </p:cNvPicPr>
          <p:nvPr userDrawn="1"/>
        </p:nvPicPr>
        <p:blipFill>
          <a:blip r:embed="rId13"/>
          <a:stretch>
            <a:fillRect/>
          </a:stretch>
        </p:blipFill>
        <p:spPr>
          <a:xfrm>
            <a:off x="4554" y="0"/>
            <a:ext cx="9134892" cy="6858000"/>
          </a:xfrm>
          <a:prstGeom prst="rect">
            <a:avLst/>
          </a:prstGeom>
        </p:spPr>
      </p:pic>
      <p:sp>
        <p:nvSpPr>
          <p:cNvPr id="2" name="Title Placeholder 1"/>
          <p:cNvSpPr>
            <a:spLocks noGrp="1"/>
          </p:cNvSpPr>
          <p:nvPr>
            <p:ph type="title"/>
          </p:nvPr>
        </p:nvSpPr>
        <p:spPr>
          <a:xfrm>
            <a:off x="457200" y="968811"/>
            <a:ext cx="8229600" cy="100951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78328"/>
            <a:ext cx="8229600" cy="41478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1FB51F-B2BF-429A-8282-874DD8976AB0}" type="datetime1">
              <a:rPr lang="en-US" smtClean="0"/>
              <a:pPr/>
              <a:t>5/28/2014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EBED-4E32-B448-A9B2-9EFB169A7D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3600" b="1" i="0" kern="1200">
          <a:solidFill>
            <a:schemeClr val="tx1"/>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24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20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18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1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supportcoordinator@justicecenter.ny.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supportcoordinator@justicecenter.ny.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justicecenter.ny.gov/"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7" Type="http://schemas.microsoft.com/office/2007/relationships/hdphoto" Target="../media/hdphoto2.wdp"/><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C_Title2.jpg"/>
          <p:cNvPicPr>
            <a:picLocks noChangeAspect="1"/>
          </p:cNvPicPr>
          <p:nvPr/>
        </p:nvPicPr>
        <p:blipFill>
          <a:blip r:embed="rId2"/>
          <a:stretch>
            <a:fillRect/>
          </a:stretch>
        </p:blipFill>
        <p:spPr>
          <a:xfrm>
            <a:off x="4554" y="0"/>
            <a:ext cx="9134892" cy="6858000"/>
          </a:xfrm>
          <a:prstGeom prst="rect">
            <a:avLst/>
          </a:prstGeom>
        </p:spPr>
      </p:pic>
      <p:sp>
        <p:nvSpPr>
          <p:cNvPr id="2" name="Title 1"/>
          <p:cNvSpPr>
            <a:spLocks noGrp="1"/>
          </p:cNvSpPr>
          <p:nvPr>
            <p:ph type="ctrTitle"/>
          </p:nvPr>
        </p:nvSpPr>
        <p:spPr>
          <a:xfrm>
            <a:off x="426283" y="3870251"/>
            <a:ext cx="8494433" cy="849856"/>
          </a:xfrm>
        </p:spPr>
        <p:txBody>
          <a:bodyPr>
            <a:normAutofit fontScale="90000"/>
          </a:bodyPr>
          <a:lstStyle/>
          <a:p>
            <a:pPr lvl="0" defTabSz="914400" fontAlgn="base">
              <a:spcBef>
                <a:spcPts val="0"/>
              </a:spcBef>
              <a:spcAft>
                <a:spcPct val="0"/>
              </a:spcAft>
              <a:defRPr/>
            </a:pPr>
            <a:r>
              <a:rPr lang="en-US" dirty="0" smtClean="0">
                <a:solidFill>
                  <a:schemeClr val="tx2"/>
                </a:solidFill>
                <a:latin typeface="Century Gothic" pitchFamily="34" charset="0"/>
              </a:rPr>
              <a:t>Overview of the Justice Center for</a:t>
            </a:r>
            <a:br>
              <a:rPr lang="en-US" dirty="0" smtClean="0">
                <a:solidFill>
                  <a:schemeClr val="tx2"/>
                </a:solidFill>
                <a:latin typeface="Century Gothic" pitchFamily="34" charset="0"/>
              </a:rPr>
            </a:br>
            <a:r>
              <a:rPr lang="en-US" dirty="0" smtClean="0">
                <a:solidFill>
                  <a:schemeClr val="tx2"/>
                </a:solidFill>
                <a:latin typeface="Century Gothic" pitchFamily="34" charset="0"/>
              </a:rPr>
              <a:t>Bronx DD Family Support Conference</a:t>
            </a:r>
            <a:br>
              <a:rPr lang="en-US" dirty="0" smtClean="0">
                <a:solidFill>
                  <a:schemeClr val="tx2"/>
                </a:solidFill>
                <a:latin typeface="Century Gothic" pitchFamily="34" charset="0"/>
              </a:rPr>
            </a:br>
            <a:endParaRPr lang="en-US" dirty="0">
              <a:solidFill>
                <a:schemeClr val="tx2"/>
              </a:solidFill>
              <a:latin typeface="Century Gothic" pitchFamily="34" charset="0"/>
            </a:endParaRPr>
          </a:p>
        </p:txBody>
      </p:sp>
      <p:sp>
        <p:nvSpPr>
          <p:cNvPr id="3" name="Subtitle 2"/>
          <p:cNvSpPr>
            <a:spLocks noGrp="1"/>
          </p:cNvSpPr>
          <p:nvPr>
            <p:ph type="subTitle" idx="1"/>
          </p:nvPr>
        </p:nvSpPr>
        <p:spPr>
          <a:xfrm>
            <a:off x="426283" y="4912242"/>
            <a:ext cx="8356929" cy="1340057"/>
          </a:xfrm>
        </p:spPr>
        <p:txBody>
          <a:bodyPr>
            <a:normAutofit/>
          </a:bodyPr>
          <a:lstStyle/>
          <a:p>
            <a:r>
              <a:rPr lang="en-US" b="1" i="1" dirty="0" smtClean="0">
                <a:solidFill>
                  <a:schemeClr val="tx2"/>
                </a:solidFill>
                <a:latin typeface="Century Gothic" pitchFamily="34" charset="0"/>
              </a:rPr>
              <a:t>May 22, 2014</a:t>
            </a:r>
          </a:p>
        </p:txBody>
      </p:sp>
      <p:sp>
        <p:nvSpPr>
          <p:cNvPr id="6" name="Subtitle 2"/>
          <p:cNvSpPr txBox="1">
            <a:spLocks/>
          </p:cNvSpPr>
          <p:nvPr/>
        </p:nvSpPr>
        <p:spPr>
          <a:xfrm>
            <a:off x="195911" y="5951399"/>
            <a:ext cx="8356929" cy="60180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2800" kern="1200">
                <a:solidFill>
                  <a:schemeClr val="tx1">
                    <a:tint val="75000"/>
                  </a:schemeClr>
                </a:solidFill>
                <a:latin typeface="Palatino"/>
                <a:ea typeface="+mn-ea"/>
                <a:cs typeface="Palatino"/>
              </a:defRPr>
            </a:lvl1pPr>
            <a:lvl2pPr marL="457200" indent="0" algn="ctr" defTabSz="457200" rtl="0" eaLnBrk="1" latinLnBrk="0" hangingPunct="1">
              <a:spcBef>
                <a:spcPct val="20000"/>
              </a:spcBef>
              <a:buFont typeface="Arial"/>
              <a:buNone/>
              <a:defRPr sz="2400" kern="1200">
                <a:solidFill>
                  <a:schemeClr val="tx1">
                    <a:tint val="75000"/>
                  </a:schemeClr>
                </a:solidFill>
                <a:latin typeface="Palatino"/>
                <a:ea typeface="+mn-ea"/>
                <a:cs typeface="Palatino"/>
              </a:defRPr>
            </a:lvl2pPr>
            <a:lvl3pPr marL="914400" indent="0" algn="ctr" defTabSz="457200" rtl="0" eaLnBrk="1" latinLnBrk="0" hangingPunct="1">
              <a:spcBef>
                <a:spcPct val="20000"/>
              </a:spcBef>
              <a:buFont typeface="Arial"/>
              <a:buNone/>
              <a:defRPr sz="2000" kern="1200">
                <a:solidFill>
                  <a:schemeClr val="tx1">
                    <a:tint val="75000"/>
                  </a:schemeClr>
                </a:solidFill>
                <a:latin typeface="Palatino"/>
                <a:ea typeface="+mn-ea"/>
                <a:cs typeface="Palatino"/>
              </a:defRPr>
            </a:lvl3pPr>
            <a:lvl4pPr marL="1371600" indent="0" algn="ctr" defTabSz="457200" rtl="0" eaLnBrk="1" latinLnBrk="0" hangingPunct="1">
              <a:spcBef>
                <a:spcPct val="20000"/>
              </a:spcBef>
              <a:buFont typeface="Arial"/>
              <a:buNone/>
              <a:defRPr sz="1800" kern="1200">
                <a:solidFill>
                  <a:schemeClr val="tx1">
                    <a:tint val="75000"/>
                  </a:schemeClr>
                </a:solidFill>
                <a:latin typeface="Palatino"/>
                <a:ea typeface="+mn-ea"/>
                <a:cs typeface="Palatino"/>
              </a:defRPr>
            </a:lvl4pPr>
            <a:lvl5pPr marL="1828800" indent="0" algn="ctr" defTabSz="457200" rtl="0" eaLnBrk="1" latinLnBrk="0" hangingPunct="1">
              <a:spcBef>
                <a:spcPct val="20000"/>
              </a:spcBef>
              <a:buFont typeface="Arial"/>
              <a:buNone/>
              <a:defRPr sz="1600" kern="1200">
                <a:solidFill>
                  <a:schemeClr val="tx1">
                    <a:tint val="75000"/>
                  </a:schemeClr>
                </a:solidFill>
                <a:latin typeface="Palatino"/>
                <a:ea typeface="+mn-ea"/>
                <a:cs typeface="Palatin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1800" b="1" dirty="0">
              <a:solidFill>
                <a:schemeClr val="tx2"/>
              </a:solidFill>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36EBED-4E32-B448-A9B2-9EFB169A7D79}" type="slidenum">
              <a:rPr lang="en-US" smtClean="0"/>
              <a:pPr/>
              <a:t>10</a:t>
            </a:fld>
            <a:endParaRPr lang="en-US"/>
          </a:p>
        </p:txBody>
      </p:sp>
      <p:sp>
        <p:nvSpPr>
          <p:cNvPr id="3" name="TextBox 2"/>
          <p:cNvSpPr txBox="1"/>
          <p:nvPr/>
        </p:nvSpPr>
        <p:spPr>
          <a:xfrm>
            <a:off x="914400" y="3279016"/>
            <a:ext cx="7432158" cy="646331"/>
          </a:xfrm>
          <a:prstGeom prst="rect">
            <a:avLst/>
          </a:prstGeom>
          <a:noFill/>
        </p:spPr>
        <p:txBody>
          <a:bodyPr wrap="square" rtlCol="0">
            <a:spAutoFit/>
          </a:bodyPr>
          <a:lstStyle/>
          <a:p>
            <a:pPr algn="ctr"/>
            <a:r>
              <a:rPr lang="en-US" sz="3600" b="1" dirty="0" smtClean="0">
                <a:solidFill>
                  <a:schemeClr val="tx2"/>
                </a:solidFill>
                <a:latin typeface="Century Gothic"/>
                <a:ea typeface="+mj-ea"/>
                <a:cs typeface="Century Gothic"/>
              </a:rPr>
              <a:t>Incident Reporting</a:t>
            </a:r>
            <a:endParaRPr lang="en-US" sz="3600" b="1" dirty="0">
              <a:solidFill>
                <a:schemeClr val="tx2"/>
              </a:solidFill>
              <a:latin typeface="Century Gothic"/>
              <a:ea typeface="+mj-ea"/>
              <a:cs typeface="Century Gothic"/>
            </a:endParaRPr>
          </a:p>
        </p:txBody>
      </p:sp>
    </p:spTree>
    <p:extLst>
      <p:ext uri="{BB962C8B-B14F-4D97-AF65-F5344CB8AC3E}">
        <p14:creationId xmlns:p14="http://schemas.microsoft.com/office/powerpoint/2010/main" xmlns="" val="185887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rPr>
              <a:t>Incident Reporting: Vulnerable Persons Central Register </a:t>
            </a:r>
            <a:r>
              <a:rPr lang="en-US" dirty="0" smtClean="0">
                <a:solidFill>
                  <a:schemeClr val="tx2"/>
                </a:solidFill>
              </a:rPr>
              <a:t>Hotline</a:t>
            </a:r>
            <a:endParaRPr lang="en-US" dirty="0">
              <a:solidFill>
                <a:schemeClr val="tx2"/>
              </a:solidFill>
            </a:endParaRPr>
          </a:p>
        </p:txBody>
      </p:sp>
      <p:sp>
        <p:nvSpPr>
          <p:cNvPr id="3" name="Content Placeholder 2"/>
          <p:cNvSpPr>
            <a:spLocks noGrp="1"/>
          </p:cNvSpPr>
          <p:nvPr>
            <p:ph idx="1"/>
          </p:nvPr>
        </p:nvSpPr>
        <p:spPr>
          <a:xfrm>
            <a:off x="457200" y="3552825"/>
            <a:ext cx="8420986" cy="2706042"/>
          </a:xfrm>
        </p:spPr>
        <p:txBody>
          <a:bodyPr>
            <a:noAutofit/>
          </a:bodyPr>
          <a:lstStyle/>
          <a:p>
            <a:pPr>
              <a:spcBef>
                <a:spcPts val="600"/>
              </a:spcBef>
              <a:spcAft>
                <a:spcPts val="600"/>
              </a:spcAft>
            </a:pPr>
            <a:r>
              <a:rPr lang="en-US" sz="1800" dirty="0" smtClean="0">
                <a:latin typeface="Calibri" panose="020F0502020204030204" pitchFamily="34" charset="0"/>
              </a:rPr>
              <a:t>Vulnerable Persons Central Register (VPCR) – reporting and incident management </a:t>
            </a:r>
          </a:p>
          <a:p>
            <a:pPr>
              <a:spcBef>
                <a:spcPts val="600"/>
              </a:spcBef>
              <a:spcAft>
                <a:spcPts val="600"/>
              </a:spcAft>
            </a:pPr>
            <a:r>
              <a:rPr lang="en-US" sz="1800" dirty="0" smtClean="0">
                <a:latin typeface="Calibri" panose="020F0502020204030204" pitchFamily="34" charset="0"/>
              </a:rPr>
              <a:t>24/7</a:t>
            </a:r>
          </a:p>
          <a:p>
            <a:pPr>
              <a:spcBef>
                <a:spcPts val="600"/>
              </a:spcBef>
              <a:spcAft>
                <a:spcPts val="600"/>
              </a:spcAft>
            </a:pPr>
            <a:r>
              <a:rPr lang="en-US" sz="1800" dirty="0">
                <a:latin typeface="Calibri" panose="020F0502020204030204" pitchFamily="34" charset="0"/>
              </a:rPr>
              <a:t>T</a:t>
            </a:r>
            <a:r>
              <a:rPr lang="en-US" sz="1800" dirty="0" smtClean="0">
                <a:latin typeface="Calibri" panose="020F0502020204030204" pitchFamily="34" charset="0"/>
              </a:rPr>
              <a:t>ranslations service available</a:t>
            </a:r>
          </a:p>
          <a:p>
            <a:pPr>
              <a:spcBef>
                <a:spcPts val="600"/>
              </a:spcBef>
              <a:spcAft>
                <a:spcPts val="600"/>
              </a:spcAft>
            </a:pPr>
            <a:r>
              <a:rPr lang="en-US" sz="1800" dirty="0">
                <a:latin typeface="Calibri" panose="020F0502020204030204" pitchFamily="34" charset="0"/>
              </a:rPr>
              <a:t>Anyone can </a:t>
            </a:r>
            <a:r>
              <a:rPr lang="en-US" sz="1800" dirty="0" smtClean="0">
                <a:latin typeface="Calibri" panose="020F0502020204030204" pitchFamily="34" charset="0"/>
              </a:rPr>
              <a:t>call, but the law requires certain people to report</a:t>
            </a:r>
            <a:endParaRPr lang="en-US" sz="1800" dirty="0">
              <a:latin typeface="Calibri" panose="020F0502020204030204" pitchFamily="34" charset="0"/>
            </a:endParaRPr>
          </a:p>
          <a:p>
            <a:pPr>
              <a:spcBef>
                <a:spcPts val="600"/>
              </a:spcBef>
              <a:spcAft>
                <a:spcPts val="600"/>
              </a:spcAft>
            </a:pPr>
            <a:r>
              <a:rPr lang="en-US" sz="1800" dirty="0" smtClean="0">
                <a:latin typeface="Calibri" panose="020F0502020204030204" pitchFamily="34" charset="0"/>
              </a:rPr>
              <a:t>Located just outside of Albany</a:t>
            </a:r>
            <a:endParaRPr lang="en-US" sz="1800" dirty="0">
              <a:latin typeface="Calibri" panose="020F0502020204030204" pitchFamily="34" charset="0"/>
            </a:endParaRPr>
          </a:p>
          <a:p>
            <a:pPr>
              <a:spcBef>
                <a:spcPts val="600"/>
              </a:spcBef>
              <a:spcAft>
                <a:spcPts val="600"/>
              </a:spcAft>
            </a:pPr>
            <a:r>
              <a:rPr lang="en-US" sz="1800" dirty="0" smtClean="0">
                <a:latin typeface="Calibri" panose="020F0502020204030204" pitchFamily="34" charset="0"/>
              </a:rPr>
              <a:t>Experienced staff</a:t>
            </a:r>
          </a:p>
          <a:p>
            <a:pPr>
              <a:spcBef>
                <a:spcPts val="600"/>
              </a:spcBef>
              <a:spcAft>
                <a:spcPts val="600"/>
              </a:spcAft>
            </a:pPr>
            <a:r>
              <a:rPr lang="en-US" sz="1800" dirty="0" smtClean="0">
                <a:latin typeface="Calibri" panose="020F0502020204030204" pitchFamily="34" charset="0"/>
              </a:rPr>
              <a:t>Web form available for some individuals who are mandated to report</a:t>
            </a:r>
            <a:endParaRPr lang="en-US" sz="18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7E36EBED-4E32-B448-A9B2-9EFB169A7D79}" type="slidenum">
              <a:rPr lang="en-US" smtClean="0"/>
              <a:pPr/>
              <a:t>11</a:t>
            </a:fld>
            <a:endParaRPr lang="en-US"/>
          </a:p>
        </p:txBody>
      </p:sp>
      <p:sp>
        <p:nvSpPr>
          <p:cNvPr id="6" name="TextBox 5"/>
          <p:cNvSpPr txBox="1"/>
          <p:nvPr/>
        </p:nvSpPr>
        <p:spPr>
          <a:xfrm>
            <a:off x="2006930" y="1955555"/>
            <a:ext cx="5035138" cy="1384995"/>
          </a:xfrm>
          <a:prstGeom prst="rect">
            <a:avLst/>
          </a:prstGeom>
          <a:noFill/>
        </p:spPr>
        <p:txBody>
          <a:bodyPr wrap="square" rtlCol="0">
            <a:spAutoFit/>
          </a:bodyPr>
          <a:lstStyle/>
          <a:p>
            <a:pPr algn="ctr"/>
            <a:r>
              <a:rPr lang="en-US" sz="4800" b="1" dirty="0" smtClean="0"/>
              <a:t>1-855-373-2122</a:t>
            </a:r>
          </a:p>
          <a:p>
            <a:pPr algn="ctr"/>
            <a:r>
              <a:rPr lang="en-US" sz="3400" b="1" dirty="0" smtClean="0"/>
              <a:t>1-855-373-2123 (TTY)</a:t>
            </a:r>
            <a:endParaRPr lang="en-US" sz="34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92182" y="1000615"/>
            <a:ext cx="668746" cy="661694"/>
          </a:xfrm>
          <a:prstGeom prst="rect">
            <a:avLst/>
          </a:prstGeom>
          <a:solidFill>
            <a:srgbClr val="005595"/>
          </a:solidFill>
          <a:ln>
            <a:solidFill>
              <a:schemeClr val="tx2"/>
            </a:solidFill>
          </a:ln>
        </p:spPr>
      </p:pic>
    </p:spTree>
    <p:extLst>
      <p:ext uri="{BB962C8B-B14F-4D97-AF65-F5344CB8AC3E}">
        <p14:creationId xmlns:p14="http://schemas.microsoft.com/office/powerpoint/2010/main" xmlns="" val="1583419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04167" y="2105247"/>
            <a:ext cx="4752752" cy="2923954"/>
          </a:xfrm>
        </p:spPr>
        <p:txBody>
          <a:bodyPr>
            <a:noAutofit/>
          </a:bodyPr>
          <a:lstStyle/>
          <a:p>
            <a:pPr marL="231775" indent="-231775" eaLnBrk="0" fontAlgn="base" hangingPunct="0">
              <a:lnSpc>
                <a:spcPct val="120000"/>
              </a:lnSpc>
              <a:spcBef>
                <a:spcPts val="600"/>
              </a:spcBef>
              <a:spcAft>
                <a:spcPts val="600"/>
              </a:spcAft>
              <a:buFontTx/>
              <a:buChar char="•"/>
            </a:pPr>
            <a:r>
              <a:rPr lang="en-US" sz="1800" dirty="0" smtClean="0">
                <a:latin typeface="Calibri" panose="020F0502020204030204" pitchFamily="34" charset="0"/>
                <a:ea typeface="Times New Roman" pitchFamily="18" charset="0"/>
              </a:rPr>
              <a:t>Anyone can make a report but certain people, called </a:t>
            </a:r>
            <a:r>
              <a:rPr lang="en-US" sz="1800" b="1" dirty="0" smtClean="0">
                <a:solidFill>
                  <a:schemeClr val="tx2"/>
                </a:solidFill>
                <a:latin typeface="Calibri" panose="020F0502020204030204" pitchFamily="34" charset="0"/>
                <a:ea typeface="Times New Roman" pitchFamily="18" charset="0"/>
              </a:rPr>
              <a:t>Mandated Reporters</a:t>
            </a:r>
            <a:r>
              <a:rPr lang="en-US" sz="1800" dirty="0" smtClean="0">
                <a:latin typeface="Calibri" panose="020F0502020204030204" pitchFamily="34" charset="0"/>
                <a:ea typeface="Times New Roman" pitchFamily="18" charset="0"/>
              </a:rPr>
              <a:t>, </a:t>
            </a:r>
            <a:r>
              <a:rPr lang="en-US" sz="1800" dirty="0">
                <a:latin typeface="Calibri" panose="020F0502020204030204" pitchFamily="34" charset="0"/>
                <a:ea typeface="Times New Roman" pitchFamily="18" charset="0"/>
              </a:rPr>
              <a:t>are </a:t>
            </a:r>
            <a:r>
              <a:rPr lang="en-US" sz="1800" dirty="0" smtClean="0">
                <a:latin typeface="Calibri" panose="020F0502020204030204" pitchFamily="34" charset="0"/>
                <a:ea typeface="Times New Roman" pitchFamily="18" charset="0"/>
              </a:rPr>
              <a:t>required by law to </a:t>
            </a:r>
            <a:r>
              <a:rPr lang="en-US" sz="1800" dirty="0">
                <a:latin typeface="Calibri" panose="020F0502020204030204" pitchFamily="34" charset="0"/>
                <a:ea typeface="Times New Roman" pitchFamily="18" charset="0"/>
              </a:rPr>
              <a:t>report incidents to the Justice </a:t>
            </a:r>
            <a:r>
              <a:rPr lang="en-US" sz="1800" dirty="0" smtClean="0">
                <a:latin typeface="Calibri" panose="020F0502020204030204" pitchFamily="34" charset="0"/>
                <a:ea typeface="Times New Roman" pitchFamily="18" charset="0"/>
              </a:rPr>
              <a:t>Center</a:t>
            </a:r>
          </a:p>
          <a:p>
            <a:pPr marL="651510" indent="-285750" eaLnBrk="0" fontAlgn="base" hangingPunct="0">
              <a:lnSpc>
                <a:spcPct val="120000"/>
              </a:lnSpc>
              <a:spcBef>
                <a:spcPts val="600"/>
              </a:spcBef>
              <a:spcAft>
                <a:spcPts val="600"/>
              </a:spcAft>
            </a:pPr>
            <a:r>
              <a:rPr lang="en-US" sz="1800" dirty="0" smtClean="0">
                <a:latin typeface="Calibri" panose="020F0502020204030204" pitchFamily="34" charset="0"/>
                <a:ea typeface="Times New Roman" pitchFamily="18" charset="0"/>
              </a:rPr>
              <a:t>Mandated reporters include </a:t>
            </a:r>
            <a:r>
              <a:rPr lang="en-US" sz="1800" dirty="0">
                <a:latin typeface="Calibri" panose="020F0502020204030204" pitchFamily="34" charset="0"/>
                <a:ea typeface="Times New Roman" pitchFamily="18" charset="0"/>
              </a:rPr>
              <a:t>direct support employees, clinicians, administrative staff, and other human service professionals who have </a:t>
            </a:r>
            <a:r>
              <a:rPr lang="en-US" sz="1800" u="sng" dirty="0">
                <a:latin typeface="Calibri" panose="020F0502020204030204" pitchFamily="34" charset="0"/>
                <a:ea typeface="Times New Roman" pitchFamily="18" charset="0"/>
              </a:rPr>
              <a:t>regular and substantial </a:t>
            </a:r>
            <a:r>
              <a:rPr lang="en-US" sz="1800" dirty="0">
                <a:latin typeface="Calibri" panose="020F0502020204030204" pitchFamily="34" charset="0"/>
                <a:ea typeface="Times New Roman" pitchFamily="18" charset="0"/>
              </a:rPr>
              <a:t>contact with people with special </a:t>
            </a:r>
            <a:r>
              <a:rPr lang="en-US" sz="1800" dirty="0" smtClean="0">
                <a:latin typeface="Calibri" panose="020F0502020204030204" pitchFamily="34" charset="0"/>
                <a:ea typeface="Times New Roman" pitchFamily="18" charset="0"/>
              </a:rPr>
              <a:t>needs</a:t>
            </a:r>
            <a:endParaRPr lang="en-US" sz="1800" dirty="0">
              <a:latin typeface="Calibri" panose="020F0502020204030204" pitchFamily="34" charset="0"/>
              <a:ea typeface="Times New Roman" pitchFamily="18" charset="0"/>
            </a:endParaRPr>
          </a:p>
        </p:txBody>
      </p:sp>
      <p:sp>
        <p:nvSpPr>
          <p:cNvPr id="5" name="Title 1"/>
          <p:cNvSpPr>
            <a:spLocks noGrp="1"/>
          </p:cNvSpPr>
          <p:nvPr>
            <p:ph type="title"/>
          </p:nvPr>
        </p:nvSpPr>
        <p:spPr>
          <a:xfrm>
            <a:off x="457200" y="958651"/>
            <a:ext cx="8229600" cy="1009517"/>
          </a:xfrm>
        </p:spPr>
        <p:txBody>
          <a:bodyPr>
            <a:normAutofit/>
          </a:bodyPr>
          <a:lstStyle/>
          <a:p>
            <a:r>
              <a:rPr lang="en-US" dirty="0" smtClean="0">
                <a:solidFill>
                  <a:schemeClr val="tx2"/>
                </a:solidFill>
              </a:rPr>
              <a:t>Incident Reporting</a:t>
            </a:r>
            <a:endParaRPr lang="en-US" dirty="0">
              <a:solidFill>
                <a:schemeClr val="tx2"/>
              </a:solidFill>
            </a:endParaRPr>
          </a:p>
        </p:txBody>
      </p:sp>
      <p:sp>
        <p:nvSpPr>
          <p:cNvPr id="6" name="Slide Number Placeholder 5"/>
          <p:cNvSpPr>
            <a:spLocks noGrp="1"/>
          </p:cNvSpPr>
          <p:nvPr>
            <p:ph type="sldNum" sz="quarter" idx="12"/>
          </p:nvPr>
        </p:nvSpPr>
        <p:spPr/>
        <p:txBody>
          <a:bodyPr/>
          <a:lstStyle/>
          <a:p>
            <a:fld id="{7E36EBED-4E32-B448-A9B2-9EFB169A7D79}" type="slidenum">
              <a:rPr lang="en-US" smtClean="0"/>
              <a:pPr/>
              <a:t>12</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85841" y="1008985"/>
            <a:ext cx="681066" cy="642500"/>
          </a:xfrm>
          <a:prstGeom prst="rect">
            <a:avLst/>
          </a:prstGeom>
          <a:solidFill>
            <a:srgbClr val="005595"/>
          </a:solidFill>
          <a:ln>
            <a:solidFill>
              <a:schemeClr val="tx2"/>
            </a:solidFill>
          </a:ln>
        </p:spPr>
      </p:pic>
      <p:pic>
        <p:nvPicPr>
          <p:cNvPr id="8" name="Content Placeholder 3"/>
          <p:cNvPicPr>
            <a:picLocks noChangeAspect="1"/>
          </p:cNvPicPr>
          <p:nvPr/>
        </p:nvPicPr>
        <p:blipFill>
          <a:blip r:embed="rId3" cstate="screen">
            <a:extLst>
              <a:ext uri="{28A0092B-C50C-407E-A947-70E740481C1C}">
                <a14:useLocalDpi xmlns:a14="http://schemas.microsoft.com/office/drawing/2010/main" xmlns=""/>
              </a:ext>
            </a:extLst>
          </a:blip>
          <a:stretch>
            <a:fillRect/>
          </a:stretch>
        </p:blipFill>
        <p:spPr>
          <a:xfrm>
            <a:off x="322521" y="2255248"/>
            <a:ext cx="3698604" cy="2773953"/>
          </a:xfrm>
          <a:prstGeom prst="rect">
            <a:avLst/>
          </a:prstGeom>
          <a:ln>
            <a:noFill/>
          </a:ln>
          <a:effectLst>
            <a:outerShdw blurRad="190500" algn="tl" rotWithShape="0">
              <a:srgbClr val="000000">
                <a:alpha val="70000"/>
              </a:srgbClr>
            </a:outerShdw>
          </a:effectLst>
        </p:spPr>
      </p:pic>
      <p:sp>
        <p:nvSpPr>
          <p:cNvPr id="4" name="Rectangle 3"/>
          <p:cNvSpPr/>
          <p:nvPr/>
        </p:nvSpPr>
        <p:spPr>
          <a:xfrm>
            <a:off x="457200" y="5487293"/>
            <a:ext cx="7758520" cy="757130"/>
          </a:xfrm>
          <a:prstGeom prst="rect">
            <a:avLst/>
          </a:prstGeom>
        </p:spPr>
        <p:txBody>
          <a:bodyPr wrap="square">
            <a:spAutoFit/>
          </a:bodyPr>
          <a:lstStyle/>
          <a:p>
            <a:pPr marL="231775"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If an individual is in immediate danger, the caller will be instructed to contact their local law enforcement agency.</a:t>
            </a:r>
          </a:p>
        </p:txBody>
      </p:sp>
    </p:spTree>
    <p:extLst>
      <p:ext uri="{BB962C8B-B14F-4D97-AF65-F5344CB8AC3E}">
        <p14:creationId xmlns:p14="http://schemas.microsoft.com/office/powerpoint/2010/main" xmlns="" val="175438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958651"/>
            <a:ext cx="8229600" cy="1009517"/>
          </a:xfrm>
        </p:spPr>
        <p:txBody>
          <a:bodyPr>
            <a:normAutofit/>
          </a:bodyPr>
          <a:lstStyle/>
          <a:p>
            <a:r>
              <a:rPr lang="en-US" dirty="0" smtClean="0">
                <a:solidFill>
                  <a:schemeClr val="tx2"/>
                </a:solidFill>
              </a:rPr>
              <a:t>Incident Reporting (cont.)</a:t>
            </a:r>
            <a:endParaRPr lang="en-US" dirty="0">
              <a:solidFill>
                <a:schemeClr val="tx2"/>
              </a:solidFill>
            </a:endParaRPr>
          </a:p>
        </p:txBody>
      </p:sp>
      <p:sp>
        <p:nvSpPr>
          <p:cNvPr id="6" name="Slide Number Placeholder 5"/>
          <p:cNvSpPr>
            <a:spLocks noGrp="1"/>
          </p:cNvSpPr>
          <p:nvPr>
            <p:ph type="sldNum" sz="quarter" idx="12"/>
          </p:nvPr>
        </p:nvSpPr>
        <p:spPr/>
        <p:txBody>
          <a:bodyPr/>
          <a:lstStyle/>
          <a:p>
            <a:fld id="{7E36EBED-4E32-B448-A9B2-9EFB169A7D79}" type="slidenum">
              <a:rPr lang="en-US" smtClean="0"/>
              <a:pPr/>
              <a:t>13</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85841" y="1008985"/>
            <a:ext cx="681066" cy="642500"/>
          </a:xfrm>
          <a:prstGeom prst="rect">
            <a:avLst/>
          </a:prstGeom>
          <a:solidFill>
            <a:srgbClr val="005595"/>
          </a:solidFill>
          <a:ln>
            <a:solidFill>
              <a:schemeClr val="tx2"/>
            </a:solidFill>
          </a:ln>
        </p:spPr>
      </p:pic>
      <p:sp>
        <p:nvSpPr>
          <p:cNvPr id="2" name="Rectangle 1"/>
          <p:cNvSpPr/>
          <p:nvPr/>
        </p:nvSpPr>
        <p:spPr>
          <a:xfrm>
            <a:off x="287078" y="1845078"/>
            <a:ext cx="8697433" cy="5158335"/>
          </a:xfrm>
          <a:prstGeom prst="rect">
            <a:avLst/>
          </a:prstGeom>
        </p:spPr>
        <p:txBody>
          <a:bodyPr wrap="square">
            <a:spAutoFit/>
          </a:bodyPr>
          <a:lstStyle/>
          <a:p>
            <a:pPr marL="231775"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Call center representatives record all details of the incident and classify reports of alleged abuse and neglect. </a:t>
            </a:r>
            <a:r>
              <a:rPr lang="en-US" dirty="0" smtClean="0">
                <a:latin typeface="Calibri" panose="020F0502020204030204" pitchFamily="34" charset="0"/>
                <a:ea typeface="Times New Roman" pitchFamily="18" charset="0"/>
              </a:rPr>
              <a:t> Reports are </a:t>
            </a:r>
            <a:r>
              <a:rPr lang="en-US" dirty="0">
                <a:latin typeface="Calibri" panose="020F0502020204030204" pitchFamily="34" charset="0"/>
                <a:ea typeface="Times New Roman" pitchFamily="18" charset="0"/>
              </a:rPr>
              <a:t>assigned a case number and are entered into an automated case management system.</a:t>
            </a:r>
          </a:p>
          <a:p>
            <a:pPr marL="231775" indent="-231775" eaLnBrk="0" fontAlgn="base" hangingPunct="0">
              <a:lnSpc>
                <a:spcPct val="120000"/>
              </a:lnSpc>
              <a:spcBef>
                <a:spcPts val="600"/>
              </a:spcBef>
              <a:spcAft>
                <a:spcPts val="600"/>
              </a:spcAft>
              <a:buFontTx/>
              <a:buChar char="•"/>
            </a:pPr>
            <a:r>
              <a:rPr lang="en-US" dirty="0" smtClean="0">
                <a:latin typeface="Calibri" panose="020F0502020204030204" pitchFamily="34" charset="0"/>
                <a:ea typeface="Times New Roman" pitchFamily="18" charset="0"/>
              </a:rPr>
              <a:t>By </a:t>
            </a:r>
            <a:r>
              <a:rPr lang="en-US" dirty="0">
                <a:latin typeface="Calibri" panose="020F0502020204030204" pitchFamily="34" charset="0"/>
                <a:ea typeface="Times New Roman" pitchFamily="18" charset="0"/>
              </a:rPr>
              <a:t>law, the Justice Center cannot release the name of the person(s) who made the report to the hotline or the names of any person(s) who cooperated in the </a:t>
            </a:r>
            <a:r>
              <a:rPr lang="en-US" dirty="0" smtClean="0">
                <a:latin typeface="Calibri" panose="020F0502020204030204" pitchFamily="34" charset="0"/>
                <a:ea typeface="Times New Roman" pitchFamily="18" charset="0"/>
              </a:rPr>
              <a:t>investigation</a:t>
            </a:r>
          </a:p>
          <a:p>
            <a:pPr marL="231775"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Reportable incidents:</a:t>
            </a:r>
          </a:p>
          <a:p>
            <a:pPr marL="631825" lvl="1"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Abuse and neglect </a:t>
            </a:r>
          </a:p>
          <a:p>
            <a:pPr marL="631825" lvl="1"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Significant incidents that </a:t>
            </a:r>
            <a:r>
              <a:rPr lang="en-US" dirty="0">
                <a:latin typeface="Calibri" panose="020F0502020204030204" pitchFamily="34" charset="0"/>
              </a:rPr>
              <a:t>have the potential to result in harm to the health, safety or welfare of a person receiving services </a:t>
            </a:r>
            <a:r>
              <a:rPr lang="en-US" dirty="0">
                <a:latin typeface="Calibri" panose="020F0502020204030204" pitchFamily="34" charset="0"/>
                <a:ea typeface="Times New Roman" pitchFamily="18" charset="0"/>
              </a:rPr>
              <a:t>(e.g. use of restraint when avoidable)</a:t>
            </a:r>
          </a:p>
          <a:p>
            <a:pPr marL="631825" lvl="1"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Deaths</a:t>
            </a:r>
          </a:p>
          <a:p>
            <a:pPr marL="631825" lvl="1" indent="-231775" eaLnBrk="0" fontAlgn="base" hangingPunct="0">
              <a:lnSpc>
                <a:spcPct val="120000"/>
              </a:lnSpc>
              <a:spcBef>
                <a:spcPts val="600"/>
              </a:spcBef>
              <a:spcAft>
                <a:spcPts val="600"/>
              </a:spcAft>
              <a:buFontTx/>
              <a:buChar char="•"/>
            </a:pPr>
            <a:r>
              <a:rPr lang="en-US" dirty="0">
                <a:latin typeface="Calibri" panose="020F0502020204030204" pitchFamily="34" charset="0"/>
                <a:ea typeface="Times New Roman" pitchFamily="18" charset="0"/>
              </a:rPr>
              <a:t>Financial</a:t>
            </a:r>
          </a:p>
          <a:p>
            <a:pPr marL="231775" indent="-231775" eaLnBrk="0" fontAlgn="base" hangingPunct="0">
              <a:lnSpc>
                <a:spcPct val="120000"/>
              </a:lnSpc>
              <a:spcBef>
                <a:spcPts val="600"/>
              </a:spcBef>
              <a:spcAft>
                <a:spcPts val="600"/>
              </a:spcAft>
              <a:buFontTx/>
              <a:buChar char="•"/>
            </a:pPr>
            <a:endParaRPr lang="en-US" dirty="0">
              <a:latin typeface="Calibri" panose="020F0502020204030204" pitchFamily="34" charset="0"/>
              <a:ea typeface="Times New Roman" pitchFamily="18" charset="0"/>
            </a:endParaRPr>
          </a:p>
        </p:txBody>
      </p:sp>
    </p:spTree>
    <p:extLst>
      <p:ext uri="{BB962C8B-B14F-4D97-AF65-F5344CB8AC3E}">
        <p14:creationId xmlns:p14="http://schemas.microsoft.com/office/powerpoint/2010/main" xmlns="" val="1763780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87079" y="958651"/>
            <a:ext cx="8628321" cy="1009517"/>
          </a:xfrm>
        </p:spPr>
        <p:txBody>
          <a:bodyPr>
            <a:normAutofit fontScale="90000"/>
          </a:bodyPr>
          <a:lstStyle/>
          <a:p>
            <a:r>
              <a:rPr lang="en-US" dirty="0" smtClean="0">
                <a:solidFill>
                  <a:schemeClr val="tx2"/>
                </a:solidFill>
              </a:rPr>
              <a:t>What Happens After a Report is Made?</a:t>
            </a:r>
            <a:endParaRPr lang="en-US" dirty="0">
              <a:solidFill>
                <a:schemeClr val="tx2"/>
              </a:solidFill>
            </a:endParaRPr>
          </a:p>
        </p:txBody>
      </p:sp>
      <p:sp>
        <p:nvSpPr>
          <p:cNvPr id="6" name="Slide Number Placeholder 5"/>
          <p:cNvSpPr>
            <a:spLocks noGrp="1"/>
          </p:cNvSpPr>
          <p:nvPr>
            <p:ph type="sldNum" sz="quarter" idx="12"/>
          </p:nvPr>
        </p:nvSpPr>
        <p:spPr/>
        <p:txBody>
          <a:bodyPr/>
          <a:lstStyle/>
          <a:p>
            <a:fld id="{7E36EBED-4E32-B448-A9B2-9EFB169A7D79}" type="slidenum">
              <a:rPr lang="en-US" smtClean="0"/>
              <a:pPr/>
              <a:t>14</a:t>
            </a:fld>
            <a:endParaRPr lang="en-US" dirty="0"/>
          </a:p>
        </p:txBody>
      </p:sp>
      <p:sp>
        <p:nvSpPr>
          <p:cNvPr id="12" name="Chevron 11"/>
          <p:cNvSpPr/>
          <p:nvPr/>
        </p:nvSpPr>
        <p:spPr>
          <a:xfrm>
            <a:off x="3376057" y="2145997"/>
            <a:ext cx="2420532" cy="533403"/>
          </a:xfrm>
          <a:prstGeom prst="chevron">
            <a:avLst/>
          </a:prstGeom>
          <a:solidFill>
            <a:schemeClr val="bg1">
              <a:lumMod val="6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solidFill>
                  <a:schemeClr val="bg1"/>
                </a:solidFill>
              </a:rPr>
              <a:t>CLASSIFICATION</a:t>
            </a:r>
          </a:p>
        </p:txBody>
      </p:sp>
      <p:sp>
        <p:nvSpPr>
          <p:cNvPr id="13" name="Chevron 12"/>
          <p:cNvSpPr/>
          <p:nvPr/>
        </p:nvSpPr>
        <p:spPr>
          <a:xfrm>
            <a:off x="797440" y="2144058"/>
            <a:ext cx="2420532" cy="535342"/>
          </a:xfrm>
          <a:prstGeom prst="chevron">
            <a:avLst/>
          </a:prstGeom>
          <a:solidFill>
            <a:schemeClr val="bg1">
              <a:lumMod val="6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smtClean="0">
                <a:solidFill>
                  <a:schemeClr val="bg1"/>
                </a:solidFill>
              </a:rPr>
              <a:t>INTAKE</a:t>
            </a:r>
            <a:endParaRPr lang="en-US" b="1" dirty="0">
              <a:solidFill>
                <a:schemeClr val="bg1"/>
              </a:solidFill>
            </a:endParaRPr>
          </a:p>
        </p:txBody>
      </p:sp>
      <p:sp>
        <p:nvSpPr>
          <p:cNvPr id="14" name="Chevron 13"/>
          <p:cNvSpPr/>
          <p:nvPr/>
        </p:nvSpPr>
        <p:spPr>
          <a:xfrm>
            <a:off x="5954675" y="2145999"/>
            <a:ext cx="2420532" cy="533402"/>
          </a:xfrm>
          <a:prstGeom prst="chevron">
            <a:avLst/>
          </a:prstGeom>
          <a:solidFill>
            <a:schemeClr val="bg1">
              <a:lumMod val="6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solidFill>
                  <a:schemeClr val="bg1"/>
                </a:solidFill>
              </a:rPr>
              <a:t>ASSIGNMENT</a:t>
            </a:r>
          </a:p>
        </p:txBody>
      </p:sp>
      <p:sp>
        <p:nvSpPr>
          <p:cNvPr id="2" name="TextBox 1"/>
          <p:cNvSpPr txBox="1"/>
          <p:nvPr/>
        </p:nvSpPr>
        <p:spPr>
          <a:xfrm>
            <a:off x="797440" y="2945218"/>
            <a:ext cx="2156563" cy="2308324"/>
          </a:xfrm>
          <a:prstGeom prst="rect">
            <a:avLst/>
          </a:prstGeom>
          <a:noFill/>
        </p:spPr>
        <p:txBody>
          <a:bodyPr wrap="square" rtlCol="0">
            <a:spAutoFit/>
          </a:bodyPr>
          <a:lstStyle/>
          <a:p>
            <a:r>
              <a:rPr lang="en-US" dirty="0" smtClean="0"/>
              <a:t>A call center representative will collect information from the reporter and a case number is assigned.  </a:t>
            </a:r>
          </a:p>
          <a:p>
            <a:endParaRPr lang="en-US" dirty="0"/>
          </a:p>
          <a:p>
            <a:r>
              <a:rPr lang="en-US" dirty="0" smtClean="0"/>
              <a:t>The call is recorded.</a:t>
            </a:r>
            <a:endParaRPr lang="en-US" dirty="0"/>
          </a:p>
        </p:txBody>
      </p:sp>
      <p:sp>
        <p:nvSpPr>
          <p:cNvPr id="10" name="TextBox 9"/>
          <p:cNvSpPr txBox="1"/>
          <p:nvPr/>
        </p:nvSpPr>
        <p:spPr>
          <a:xfrm>
            <a:off x="3388386" y="2945218"/>
            <a:ext cx="2321297" cy="3139321"/>
          </a:xfrm>
          <a:prstGeom prst="rect">
            <a:avLst/>
          </a:prstGeom>
          <a:noFill/>
        </p:spPr>
        <p:txBody>
          <a:bodyPr wrap="square" rtlCol="0">
            <a:spAutoFit/>
          </a:bodyPr>
          <a:lstStyle/>
          <a:p>
            <a:r>
              <a:rPr lang="en-US" dirty="0" smtClean="0"/>
              <a:t>The report is then triaged and classified.</a:t>
            </a:r>
          </a:p>
          <a:p>
            <a:endParaRPr lang="en-US" dirty="0"/>
          </a:p>
          <a:p>
            <a:r>
              <a:rPr lang="en-US" dirty="0" smtClean="0"/>
              <a:t>Reportable: </a:t>
            </a:r>
          </a:p>
          <a:p>
            <a:pPr marL="285750" indent="-285750">
              <a:buFontTx/>
              <a:buChar char="-"/>
            </a:pPr>
            <a:r>
              <a:rPr lang="en-US" dirty="0" smtClean="0"/>
              <a:t>Significant incident</a:t>
            </a:r>
          </a:p>
          <a:p>
            <a:pPr marL="285750" indent="-285750">
              <a:buFontTx/>
              <a:buChar char="-"/>
            </a:pPr>
            <a:r>
              <a:rPr lang="en-US" dirty="0" smtClean="0"/>
              <a:t>Abuse/neglect</a:t>
            </a:r>
          </a:p>
          <a:p>
            <a:pPr marL="285750" indent="-285750">
              <a:buFontTx/>
              <a:buChar char="-"/>
            </a:pPr>
            <a:r>
              <a:rPr lang="en-US" dirty="0" smtClean="0"/>
              <a:t>Death</a:t>
            </a:r>
          </a:p>
          <a:p>
            <a:pPr marL="285750" indent="-285750">
              <a:buFontTx/>
              <a:buChar char="-"/>
            </a:pPr>
            <a:r>
              <a:rPr lang="en-US" dirty="0" smtClean="0"/>
              <a:t>Financial</a:t>
            </a:r>
          </a:p>
          <a:p>
            <a:r>
              <a:rPr lang="en-US" dirty="0" smtClean="0"/>
              <a:t>Non-reportable:  </a:t>
            </a:r>
          </a:p>
          <a:p>
            <a:pPr marL="285750" indent="-285750">
              <a:buFontTx/>
              <a:buChar char="-"/>
            </a:pPr>
            <a:r>
              <a:rPr lang="en-US" dirty="0" smtClean="0"/>
              <a:t>General inquiry</a:t>
            </a:r>
          </a:p>
          <a:p>
            <a:pPr marL="285750" indent="-285750">
              <a:buFontTx/>
              <a:buChar char="-"/>
            </a:pPr>
            <a:r>
              <a:rPr lang="en-US" dirty="0" smtClean="0"/>
              <a:t>Non-JC incident</a:t>
            </a:r>
            <a:endParaRPr lang="en-US" dirty="0"/>
          </a:p>
        </p:txBody>
      </p:sp>
      <p:sp>
        <p:nvSpPr>
          <p:cNvPr id="11" name="TextBox 10"/>
          <p:cNvSpPr txBox="1"/>
          <p:nvPr/>
        </p:nvSpPr>
        <p:spPr>
          <a:xfrm>
            <a:off x="6053910" y="2959388"/>
            <a:ext cx="2321297" cy="3416320"/>
          </a:xfrm>
          <a:prstGeom prst="rect">
            <a:avLst/>
          </a:prstGeom>
          <a:noFill/>
        </p:spPr>
        <p:txBody>
          <a:bodyPr wrap="square" rtlCol="0">
            <a:spAutoFit/>
          </a:bodyPr>
          <a:lstStyle/>
          <a:p>
            <a:r>
              <a:rPr lang="en-US" dirty="0" smtClean="0"/>
              <a:t>The report is then assigned to the appropriate entity for investigation.</a:t>
            </a:r>
          </a:p>
          <a:p>
            <a:endParaRPr lang="en-US" dirty="0"/>
          </a:p>
          <a:p>
            <a:r>
              <a:rPr lang="en-US" dirty="0" smtClean="0"/>
              <a:t>The Justice Center conducts investigations for serious abuse/neglect incidents, financial misconduct, and deaths.  </a:t>
            </a:r>
            <a:endParaRPr lang="en-US" dirty="0"/>
          </a:p>
        </p:txBody>
      </p:sp>
    </p:spTree>
    <p:extLst>
      <p:ext uri="{BB962C8B-B14F-4D97-AF65-F5344CB8AC3E}">
        <p14:creationId xmlns:p14="http://schemas.microsoft.com/office/powerpoint/2010/main" xmlns="" val="1092916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712" y="2130277"/>
            <a:ext cx="8389088" cy="4194174"/>
          </a:xfrm>
        </p:spPr>
        <p:txBody>
          <a:bodyPr>
            <a:noAutofit/>
          </a:bodyPr>
          <a:lstStyle/>
          <a:p>
            <a:pPr marL="0" indent="0">
              <a:spcBef>
                <a:spcPts val="600"/>
              </a:spcBef>
              <a:spcAft>
                <a:spcPts val="600"/>
              </a:spcAft>
              <a:buNone/>
              <a:defRPr/>
            </a:pPr>
            <a:r>
              <a:rPr lang="en-US" sz="1800" b="1" dirty="0" smtClean="0">
                <a:latin typeface="Calibri" panose="020F0502020204030204" pitchFamily="34" charset="0"/>
              </a:rPr>
              <a:t>At the time of reporting:</a:t>
            </a:r>
          </a:p>
          <a:p>
            <a:pPr>
              <a:spcBef>
                <a:spcPts val="600"/>
              </a:spcBef>
              <a:spcAft>
                <a:spcPts val="600"/>
              </a:spcAft>
              <a:defRPr/>
            </a:pPr>
            <a:r>
              <a:rPr lang="en-US" sz="1800" dirty="0" smtClean="0">
                <a:latin typeface="Calibri" panose="020F0502020204030204" pitchFamily="34" charset="0"/>
              </a:rPr>
              <a:t>The SOA will be notified of an allegation of abuse or neglect.</a:t>
            </a:r>
          </a:p>
          <a:p>
            <a:pPr>
              <a:spcBef>
                <a:spcPts val="600"/>
              </a:spcBef>
              <a:spcAft>
                <a:spcPts val="600"/>
              </a:spcAft>
              <a:defRPr/>
            </a:pPr>
            <a:r>
              <a:rPr lang="en-US" sz="1800" dirty="0">
                <a:latin typeface="Calibri" panose="020F0502020204030204" pitchFamily="34" charset="0"/>
              </a:rPr>
              <a:t>The Justice Center will investigate serious incidents of abuse or neglect.  </a:t>
            </a:r>
          </a:p>
          <a:p>
            <a:pPr>
              <a:spcBef>
                <a:spcPts val="600"/>
              </a:spcBef>
              <a:spcAft>
                <a:spcPts val="600"/>
              </a:spcAft>
              <a:defRPr/>
            </a:pPr>
            <a:r>
              <a:rPr lang="en-US" sz="1800" dirty="0" smtClean="0">
                <a:latin typeface="Calibri" panose="020F0502020204030204" pitchFamily="34" charset="0"/>
              </a:rPr>
              <a:t>The parent/guardian will be notified of the </a:t>
            </a:r>
            <a:r>
              <a:rPr lang="en-US" sz="1800" dirty="0">
                <a:latin typeface="Calibri" panose="020F0502020204030204" pitchFamily="34" charset="0"/>
              </a:rPr>
              <a:t>existence of the report.  </a:t>
            </a:r>
            <a:r>
              <a:rPr lang="en-US" sz="1800" dirty="0" smtClean="0">
                <a:latin typeface="Calibri" panose="020F0502020204030204" pitchFamily="34" charset="0"/>
              </a:rPr>
              <a:t>This communication usually comes from the SOA or the provider.</a:t>
            </a:r>
          </a:p>
          <a:p>
            <a:pPr marL="0" indent="0">
              <a:spcBef>
                <a:spcPts val="600"/>
              </a:spcBef>
              <a:spcAft>
                <a:spcPts val="600"/>
              </a:spcAft>
              <a:buNone/>
              <a:defRPr/>
            </a:pPr>
            <a:r>
              <a:rPr lang="en-US" sz="1800" b="1" dirty="0" smtClean="0">
                <a:latin typeface="Calibri" panose="020F0502020204030204" pitchFamily="34" charset="0"/>
              </a:rPr>
              <a:t>At </a:t>
            </a:r>
            <a:r>
              <a:rPr lang="en-US" sz="1800" b="1" dirty="0">
                <a:latin typeface="Calibri" panose="020F0502020204030204" pitchFamily="34" charset="0"/>
              </a:rPr>
              <a:t>the</a:t>
            </a:r>
            <a:r>
              <a:rPr lang="en-US" sz="1800" b="1" dirty="0" smtClean="0">
                <a:latin typeface="Calibri" panose="020F0502020204030204" pitchFamily="34" charset="0"/>
              </a:rPr>
              <a:t> conclusion of the investigation:</a:t>
            </a:r>
          </a:p>
          <a:p>
            <a:pPr>
              <a:spcBef>
                <a:spcPts val="600"/>
              </a:spcBef>
              <a:spcAft>
                <a:spcPts val="600"/>
              </a:spcAft>
              <a:defRPr/>
            </a:pPr>
            <a:r>
              <a:rPr lang="en-US" sz="1800" dirty="0" smtClean="0">
                <a:latin typeface="Calibri" panose="020F0502020204030204" pitchFamily="34" charset="0"/>
              </a:rPr>
              <a:t>Regardless of who does the abuse/neglect investigation, the findings are </a:t>
            </a:r>
            <a:r>
              <a:rPr lang="en-US" sz="1800" dirty="0">
                <a:latin typeface="Calibri" panose="020F0502020204030204" pitchFamily="34" charset="0"/>
              </a:rPr>
              <a:t>reviewed by </a:t>
            </a:r>
            <a:r>
              <a:rPr lang="en-US" sz="1800" dirty="0" smtClean="0">
                <a:latin typeface="Calibri" panose="020F0502020204030204" pitchFamily="34" charset="0"/>
              </a:rPr>
              <a:t>Justice Center investigations and counsel and each </a:t>
            </a:r>
            <a:r>
              <a:rPr lang="en-US" sz="1800" dirty="0">
                <a:latin typeface="Calibri" panose="020F0502020204030204" pitchFamily="34" charset="0"/>
              </a:rPr>
              <a:t>allegation must be </a:t>
            </a:r>
            <a:r>
              <a:rPr lang="en-US" sz="1800" b="1" dirty="0">
                <a:latin typeface="Calibri" panose="020F0502020204030204" pitchFamily="34" charset="0"/>
              </a:rPr>
              <a:t>substantiated</a:t>
            </a:r>
            <a:r>
              <a:rPr lang="en-US" sz="1800" dirty="0">
                <a:latin typeface="Calibri" panose="020F0502020204030204" pitchFamily="34" charset="0"/>
              </a:rPr>
              <a:t> or </a:t>
            </a:r>
            <a:r>
              <a:rPr lang="en-US" sz="1800" b="1" dirty="0">
                <a:latin typeface="Calibri" panose="020F0502020204030204" pitchFamily="34" charset="0"/>
              </a:rPr>
              <a:t>unsubstantiated</a:t>
            </a:r>
            <a:r>
              <a:rPr lang="en-US" sz="1800" dirty="0" smtClean="0">
                <a:latin typeface="Calibri" panose="020F0502020204030204" pitchFamily="34" charset="0"/>
              </a:rPr>
              <a:t>. </a:t>
            </a:r>
          </a:p>
          <a:p>
            <a:pPr>
              <a:spcBef>
                <a:spcPts val="600"/>
              </a:spcBef>
              <a:spcAft>
                <a:spcPts val="600"/>
              </a:spcAft>
              <a:defRPr/>
            </a:pPr>
            <a:r>
              <a:rPr lang="en-US" sz="1800" dirty="0" smtClean="0">
                <a:latin typeface="Calibri" panose="020F0502020204030204" pitchFamily="34" charset="0"/>
              </a:rPr>
              <a:t>The parent/guardian will </a:t>
            </a:r>
            <a:r>
              <a:rPr lang="en-US" sz="1800" dirty="0">
                <a:latin typeface="Calibri" panose="020F0502020204030204" pitchFamily="34" charset="0"/>
              </a:rPr>
              <a:t>be </a:t>
            </a:r>
            <a:r>
              <a:rPr lang="en-US" sz="1800" dirty="0" smtClean="0">
                <a:latin typeface="Calibri" panose="020F0502020204030204" pitchFamily="34" charset="0"/>
              </a:rPr>
              <a:t>notified of the determination </a:t>
            </a:r>
            <a:r>
              <a:rPr lang="en-US" sz="1800" dirty="0">
                <a:latin typeface="Calibri" panose="020F0502020204030204" pitchFamily="34" charset="0"/>
              </a:rPr>
              <a:t>in writing by the Justice Center’s Office of General Counsel of the findings of an </a:t>
            </a:r>
            <a:r>
              <a:rPr lang="en-US" sz="1800" dirty="0" smtClean="0">
                <a:latin typeface="Calibri" panose="020F0502020204030204" pitchFamily="34" charset="0"/>
              </a:rPr>
              <a:t>investigation. </a:t>
            </a:r>
            <a:endParaRPr lang="en-US" sz="1800" dirty="0">
              <a:latin typeface="Calibri" panose="020F0502020204030204" pitchFamily="34" charset="0"/>
            </a:endParaRPr>
          </a:p>
          <a:p>
            <a:pPr marL="0" indent="0" defTabSz="914400">
              <a:spcBef>
                <a:spcPts val="0"/>
              </a:spcBef>
              <a:buNone/>
              <a:defRPr/>
            </a:pPr>
            <a:endParaRPr lang="en-US" sz="1600" dirty="0">
              <a:cs typeface="Arial" pitchFamily="34" charset="0"/>
            </a:endParaRPr>
          </a:p>
          <a:p>
            <a:pPr marL="0" lvl="0" indent="0" defTabSz="914400">
              <a:spcBef>
                <a:spcPts val="0"/>
              </a:spcBef>
              <a:buNone/>
              <a:defRPr/>
            </a:pPr>
            <a:endParaRPr lang="en-US" sz="1600" dirty="0">
              <a:cs typeface="Arial" pitchFamily="34" charset="0"/>
            </a:endParaRPr>
          </a:p>
        </p:txBody>
      </p:sp>
      <p:sp>
        <p:nvSpPr>
          <p:cNvPr id="5" name="Title 1"/>
          <p:cNvSpPr>
            <a:spLocks noGrp="1"/>
          </p:cNvSpPr>
          <p:nvPr>
            <p:ph type="title"/>
          </p:nvPr>
        </p:nvSpPr>
        <p:spPr>
          <a:xfrm>
            <a:off x="191387" y="958651"/>
            <a:ext cx="8739962" cy="1009517"/>
          </a:xfrm>
        </p:spPr>
        <p:txBody>
          <a:bodyPr>
            <a:normAutofit fontScale="90000"/>
          </a:bodyPr>
          <a:lstStyle/>
          <a:p>
            <a:r>
              <a:rPr lang="en-US" dirty="0" smtClean="0">
                <a:solidFill>
                  <a:schemeClr val="tx2"/>
                </a:solidFill>
              </a:rPr>
              <a:t>What should I expect if there is an incident of abuse or neglect involving my child?</a:t>
            </a:r>
            <a:endParaRPr lang="en-US" dirty="0">
              <a:solidFill>
                <a:schemeClr val="tx2"/>
              </a:solidFill>
            </a:endParaRPr>
          </a:p>
        </p:txBody>
      </p:sp>
      <p:sp>
        <p:nvSpPr>
          <p:cNvPr id="6" name="Slide Number Placeholder 5"/>
          <p:cNvSpPr>
            <a:spLocks noGrp="1"/>
          </p:cNvSpPr>
          <p:nvPr>
            <p:ph type="sldNum" sz="quarter" idx="12"/>
          </p:nvPr>
        </p:nvSpPr>
        <p:spPr/>
        <p:txBody>
          <a:bodyPr/>
          <a:lstStyle/>
          <a:p>
            <a:fld id="{7E36EBED-4E32-B448-A9B2-9EFB169A7D79}" type="slidenum">
              <a:rPr lang="en-US" smtClean="0"/>
              <a:pPr/>
              <a:t>15</a:t>
            </a:fld>
            <a:endParaRPr lang="en-US"/>
          </a:p>
        </p:txBody>
      </p:sp>
    </p:spTree>
    <p:extLst>
      <p:ext uri="{BB962C8B-B14F-4D97-AF65-F5344CB8AC3E}">
        <p14:creationId xmlns:p14="http://schemas.microsoft.com/office/powerpoint/2010/main" xmlns="" val="2748913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711" y="1926321"/>
            <a:ext cx="8729331" cy="4194174"/>
          </a:xfrm>
        </p:spPr>
        <p:txBody>
          <a:bodyPr>
            <a:noAutofit/>
          </a:bodyPr>
          <a:lstStyle/>
          <a:p>
            <a:pPr marL="0" indent="0">
              <a:spcBef>
                <a:spcPts val="600"/>
              </a:spcBef>
              <a:spcAft>
                <a:spcPts val="600"/>
              </a:spcAft>
              <a:buNone/>
              <a:defRPr/>
            </a:pPr>
            <a:r>
              <a:rPr lang="en-US" sz="1800" b="1" dirty="0" smtClean="0">
                <a:latin typeface="Calibri" panose="020F0502020204030204" pitchFamily="34" charset="0"/>
              </a:rPr>
              <a:t>Substantiated:</a:t>
            </a:r>
          </a:p>
          <a:p>
            <a:r>
              <a:rPr lang="en-US" sz="1800" dirty="0">
                <a:latin typeface="Calibri" panose="020F0502020204030204" pitchFamily="34" charset="0"/>
              </a:rPr>
              <a:t>Reports may be </a:t>
            </a:r>
            <a:r>
              <a:rPr lang="en-US" sz="1800" dirty="0" smtClean="0">
                <a:latin typeface="Calibri" panose="020F0502020204030204" pitchFamily="34" charset="0"/>
              </a:rPr>
              <a:t>substantiated if an abuse/neglect investigation determines that </a:t>
            </a:r>
            <a:r>
              <a:rPr lang="en-US" sz="1800" dirty="0">
                <a:latin typeface="Calibri" panose="020F0502020204030204" pitchFamily="34" charset="0"/>
              </a:rPr>
              <a:t>there is a </a:t>
            </a:r>
            <a:r>
              <a:rPr lang="en-US" sz="1800" i="1" dirty="0">
                <a:latin typeface="Calibri" panose="020F0502020204030204" pitchFamily="34" charset="0"/>
              </a:rPr>
              <a:t>preponderance of </a:t>
            </a:r>
            <a:r>
              <a:rPr lang="en-US" sz="1800" i="1" dirty="0" smtClean="0">
                <a:latin typeface="Calibri" panose="020F0502020204030204" pitchFamily="34" charset="0"/>
              </a:rPr>
              <a:t>evidence </a:t>
            </a:r>
            <a:r>
              <a:rPr lang="en-US" sz="1800" dirty="0">
                <a:latin typeface="Calibri" panose="020F0502020204030204" pitchFamily="34" charset="0"/>
              </a:rPr>
              <a:t>to support the allegation and a specific </a:t>
            </a:r>
            <a:r>
              <a:rPr lang="en-US" sz="1800" dirty="0" smtClean="0">
                <a:latin typeface="Calibri" panose="020F0502020204030204" pitchFamily="34" charset="0"/>
              </a:rPr>
              <a:t>individual(s) </a:t>
            </a:r>
            <a:r>
              <a:rPr lang="en-US" sz="1800" dirty="0">
                <a:latin typeface="Calibri" panose="020F0502020204030204" pitchFamily="34" charset="0"/>
              </a:rPr>
              <a:t>is </a:t>
            </a:r>
            <a:r>
              <a:rPr lang="en-US" sz="1800" dirty="0" smtClean="0">
                <a:latin typeface="Calibri" panose="020F0502020204030204" pitchFamily="34" charset="0"/>
              </a:rPr>
              <a:t>responsible. </a:t>
            </a:r>
            <a:endParaRPr lang="en-US" sz="1800" dirty="0">
              <a:latin typeface="Calibri" panose="020F0502020204030204" pitchFamily="34" charset="0"/>
            </a:endParaRPr>
          </a:p>
          <a:p>
            <a:r>
              <a:rPr lang="en-US" sz="1800" dirty="0">
                <a:latin typeface="Calibri" panose="020F0502020204030204" pitchFamily="34" charset="0"/>
              </a:rPr>
              <a:t>Substantiated reports of abuse or neglect are </a:t>
            </a:r>
            <a:r>
              <a:rPr lang="en-US" sz="1800" dirty="0" smtClean="0">
                <a:latin typeface="Calibri" panose="020F0502020204030204" pitchFamily="34" charset="0"/>
              </a:rPr>
              <a:t>classified into </a:t>
            </a:r>
            <a:r>
              <a:rPr lang="en-US" sz="1800" dirty="0">
                <a:latin typeface="Calibri" panose="020F0502020204030204" pitchFamily="34" charset="0"/>
              </a:rPr>
              <a:t>one </a:t>
            </a:r>
            <a:r>
              <a:rPr lang="en-US" sz="1800" dirty="0" smtClean="0">
                <a:latin typeface="Calibri" panose="020F0502020204030204" pitchFamily="34" charset="0"/>
              </a:rPr>
              <a:t>of four categories.</a:t>
            </a:r>
          </a:p>
          <a:p>
            <a:pPr marL="0" indent="0">
              <a:spcBef>
                <a:spcPts val="600"/>
              </a:spcBef>
              <a:spcAft>
                <a:spcPts val="600"/>
              </a:spcAft>
              <a:buNone/>
              <a:defRPr/>
            </a:pPr>
            <a:endParaRPr lang="en-US" sz="1800" b="1" dirty="0" smtClean="0">
              <a:latin typeface="Calibri" panose="020F0502020204030204" pitchFamily="34" charset="0"/>
            </a:endParaRPr>
          </a:p>
          <a:p>
            <a:pPr marL="0" indent="0">
              <a:spcBef>
                <a:spcPts val="600"/>
              </a:spcBef>
              <a:spcAft>
                <a:spcPts val="600"/>
              </a:spcAft>
              <a:buNone/>
              <a:defRPr/>
            </a:pPr>
            <a:r>
              <a:rPr lang="en-US" sz="1800" b="1" dirty="0" smtClean="0">
                <a:latin typeface="Calibri" panose="020F0502020204030204" pitchFamily="34" charset="0"/>
              </a:rPr>
              <a:t>Unsubstantiated</a:t>
            </a:r>
            <a:r>
              <a:rPr lang="en-US" sz="1800" b="1" dirty="0">
                <a:latin typeface="Calibri" panose="020F0502020204030204" pitchFamily="34" charset="0"/>
              </a:rPr>
              <a:t>:</a:t>
            </a:r>
          </a:p>
          <a:p>
            <a:pPr>
              <a:spcBef>
                <a:spcPts val="600"/>
              </a:spcBef>
              <a:spcAft>
                <a:spcPts val="600"/>
              </a:spcAft>
              <a:defRPr/>
            </a:pPr>
            <a:r>
              <a:rPr lang="en-US" sz="1800" dirty="0">
                <a:latin typeface="Calibri" panose="020F0502020204030204" pitchFamily="34" charset="0"/>
              </a:rPr>
              <a:t>Reports that are unsubstantiated are immediately sealed.  </a:t>
            </a:r>
          </a:p>
          <a:p>
            <a:pPr>
              <a:spcBef>
                <a:spcPts val="600"/>
              </a:spcBef>
              <a:spcAft>
                <a:spcPts val="600"/>
              </a:spcAft>
              <a:defRPr/>
            </a:pPr>
            <a:r>
              <a:rPr lang="en-US" sz="1800" dirty="0">
                <a:latin typeface="Calibri" panose="020F0502020204030204" pitchFamily="34" charset="0"/>
              </a:rPr>
              <a:t>An unsubstantiated finding does not preclude other consequences , including disciplinary action. </a:t>
            </a:r>
          </a:p>
          <a:p>
            <a:pPr marL="0" indent="0" defTabSz="914400">
              <a:spcBef>
                <a:spcPts val="0"/>
              </a:spcBef>
              <a:buNone/>
              <a:defRPr/>
            </a:pPr>
            <a:endParaRPr lang="en-US" sz="1600" dirty="0">
              <a:cs typeface="Arial" pitchFamily="34" charset="0"/>
            </a:endParaRPr>
          </a:p>
          <a:p>
            <a:pPr marL="0" lvl="0" indent="0" defTabSz="914400">
              <a:spcBef>
                <a:spcPts val="0"/>
              </a:spcBef>
              <a:buNone/>
              <a:defRPr/>
            </a:pPr>
            <a:endParaRPr lang="en-US" sz="1600" dirty="0">
              <a:cs typeface="Arial" pitchFamily="34" charset="0"/>
            </a:endParaRPr>
          </a:p>
        </p:txBody>
      </p:sp>
      <p:sp>
        <p:nvSpPr>
          <p:cNvPr id="5" name="Title 1"/>
          <p:cNvSpPr>
            <a:spLocks noGrp="1"/>
          </p:cNvSpPr>
          <p:nvPr>
            <p:ph type="title"/>
          </p:nvPr>
        </p:nvSpPr>
        <p:spPr>
          <a:xfrm>
            <a:off x="457200" y="958651"/>
            <a:ext cx="8229600" cy="1009517"/>
          </a:xfrm>
        </p:spPr>
        <p:txBody>
          <a:bodyPr>
            <a:normAutofit fontScale="90000"/>
          </a:bodyPr>
          <a:lstStyle/>
          <a:p>
            <a:r>
              <a:rPr lang="en-US" dirty="0" smtClean="0">
                <a:solidFill>
                  <a:schemeClr val="tx2"/>
                </a:solidFill>
              </a:rPr>
              <a:t>What does substantiated and unsubstantiated mean?</a:t>
            </a:r>
            <a:endParaRPr lang="en-US" dirty="0">
              <a:solidFill>
                <a:schemeClr val="tx2"/>
              </a:solidFill>
            </a:endParaRPr>
          </a:p>
        </p:txBody>
      </p:sp>
      <p:sp>
        <p:nvSpPr>
          <p:cNvPr id="6" name="Slide Number Placeholder 5"/>
          <p:cNvSpPr>
            <a:spLocks noGrp="1"/>
          </p:cNvSpPr>
          <p:nvPr>
            <p:ph type="sldNum" sz="quarter" idx="12"/>
          </p:nvPr>
        </p:nvSpPr>
        <p:spPr/>
        <p:txBody>
          <a:bodyPr/>
          <a:lstStyle/>
          <a:p>
            <a:fld id="{7E36EBED-4E32-B448-A9B2-9EFB169A7D79}" type="slidenum">
              <a:rPr lang="en-US" smtClean="0"/>
              <a:pPr/>
              <a:t>16</a:t>
            </a:fld>
            <a:endParaRPr lang="en-US" dirty="0"/>
          </a:p>
        </p:txBody>
      </p:sp>
    </p:spTree>
    <p:extLst>
      <p:ext uri="{BB962C8B-B14F-4D97-AF65-F5344CB8AC3E}">
        <p14:creationId xmlns:p14="http://schemas.microsoft.com/office/powerpoint/2010/main" xmlns="" val="3064470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7035"/>
            <a:ext cx="8229600" cy="1009517"/>
          </a:xfrm>
        </p:spPr>
        <p:txBody>
          <a:bodyPr>
            <a:normAutofit fontScale="90000"/>
          </a:bodyPr>
          <a:lstStyle/>
          <a:p>
            <a:r>
              <a:rPr lang="en-US" dirty="0" smtClean="0">
                <a:solidFill>
                  <a:schemeClr val="tx2"/>
                </a:solidFill>
              </a:rPr>
              <a:t>What supports do individuals and families receive? </a:t>
            </a:r>
            <a:endParaRPr lang="en-US" dirty="0">
              <a:solidFill>
                <a:schemeClr val="tx2"/>
              </a:solidFill>
            </a:endParaRPr>
          </a:p>
        </p:txBody>
      </p:sp>
      <p:sp>
        <p:nvSpPr>
          <p:cNvPr id="3" name="Content Placeholder 2"/>
          <p:cNvSpPr>
            <a:spLocks noGrp="1"/>
          </p:cNvSpPr>
          <p:nvPr>
            <p:ph idx="1"/>
          </p:nvPr>
        </p:nvSpPr>
        <p:spPr>
          <a:xfrm>
            <a:off x="457200" y="2530549"/>
            <a:ext cx="8229600" cy="3902149"/>
          </a:xfrm>
        </p:spPr>
        <p:txBody>
          <a:bodyPr>
            <a:normAutofit/>
          </a:bodyPr>
          <a:lstStyle/>
          <a:p>
            <a:pPr marL="0" indent="0" fontAlgn="base">
              <a:lnSpc>
                <a:spcPct val="130000"/>
              </a:lnSpc>
              <a:spcBef>
                <a:spcPts val="600"/>
              </a:spcBef>
              <a:spcAft>
                <a:spcPts val="600"/>
              </a:spcAft>
              <a:buNone/>
            </a:pPr>
            <a:r>
              <a:rPr lang="en-US" sz="1900" dirty="0" smtClean="0">
                <a:latin typeface="Calibri" panose="020F0502020204030204" pitchFamily="34" charset="0"/>
              </a:rPr>
              <a:t>The Justice Center’s Individual and Family Support Coordinator:</a:t>
            </a:r>
          </a:p>
          <a:p>
            <a:pPr fontAlgn="base">
              <a:lnSpc>
                <a:spcPct val="130000"/>
              </a:lnSpc>
              <a:spcBef>
                <a:spcPts val="600"/>
              </a:spcBef>
              <a:spcAft>
                <a:spcPts val="600"/>
              </a:spcAft>
            </a:pPr>
            <a:r>
              <a:rPr lang="en-US" sz="1900" dirty="0">
                <a:latin typeface="Calibri" panose="020F0502020204030204" pitchFamily="34" charset="0"/>
              </a:rPr>
              <a:t>Works with people receiving services and/or family members</a:t>
            </a:r>
          </a:p>
          <a:p>
            <a:pPr fontAlgn="base">
              <a:lnSpc>
                <a:spcPct val="130000"/>
              </a:lnSpc>
              <a:spcBef>
                <a:spcPts val="600"/>
              </a:spcBef>
              <a:spcAft>
                <a:spcPts val="600"/>
              </a:spcAft>
            </a:pPr>
            <a:r>
              <a:rPr lang="en-US" sz="1900" dirty="0" smtClean="0">
                <a:latin typeface="Calibri" panose="020F0502020204030204" pitchFamily="34" charset="0"/>
              </a:rPr>
              <a:t>Is dedicated </a:t>
            </a:r>
            <a:r>
              <a:rPr lang="en-US" sz="1900" dirty="0">
                <a:latin typeface="Calibri" panose="020F0502020204030204" pitchFamily="34" charset="0"/>
              </a:rPr>
              <a:t>to assisting with questions or concerns about allegations of abuse and </a:t>
            </a:r>
            <a:r>
              <a:rPr lang="en-US" sz="1900" dirty="0" smtClean="0">
                <a:latin typeface="Calibri" panose="020F0502020204030204" pitchFamily="34" charset="0"/>
              </a:rPr>
              <a:t>neglect</a:t>
            </a:r>
            <a:endParaRPr lang="en-US" sz="1900" dirty="0">
              <a:latin typeface="Calibri" panose="020F0502020204030204" pitchFamily="34" charset="0"/>
            </a:endParaRPr>
          </a:p>
          <a:p>
            <a:pPr marL="0" indent="0" algn="ctr" fontAlgn="base">
              <a:spcBef>
                <a:spcPts val="0"/>
              </a:spcBef>
              <a:buNone/>
            </a:pPr>
            <a:endParaRPr lang="en-US" sz="2400" b="1" dirty="0" smtClean="0">
              <a:latin typeface="Calibri" panose="020F0502020204030204" pitchFamily="34" charset="0"/>
            </a:endParaRPr>
          </a:p>
          <a:p>
            <a:pPr marL="0" indent="0" algn="ctr" fontAlgn="base">
              <a:spcBef>
                <a:spcPts val="0"/>
              </a:spcBef>
              <a:buNone/>
            </a:pPr>
            <a:r>
              <a:rPr lang="en-US" sz="2000" b="1" dirty="0" smtClean="0">
                <a:latin typeface="Calibri" panose="020F0502020204030204" pitchFamily="34" charset="0"/>
              </a:rPr>
              <a:t>Contact</a:t>
            </a:r>
            <a:r>
              <a:rPr lang="en-US" sz="2000" b="1" dirty="0">
                <a:latin typeface="Calibri" panose="020F0502020204030204" pitchFamily="34" charset="0"/>
              </a:rPr>
              <a:t>:  Dee Levy </a:t>
            </a:r>
            <a:r>
              <a:rPr lang="en-US" sz="2000" b="1" dirty="0" smtClean="0">
                <a:latin typeface="Calibri" panose="020F0502020204030204" pitchFamily="34" charset="0"/>
              </a:rPr>
              <a:t>518-549-0200</a:t>
            </a:r>
          </a:p>
          <a:p>
            <a:pPr marL="0" indent="0" algn="ctr" fontAlgn="base">
              <a:spcBef>
                <a:spcPts val="0"/>
              </a:spcBef>
              <a:buNone/>
            </a:pPr>
            <a:r>
              <a:rPr lang="en-US" sz="2000" dirty="0">
                <a:latin typeface="Calibri" panose="020F0502020204030204" pitchFamily="34" charset="0"/>
                <a:hlinkClick r:id="rId2"/>
              </a:rPr>
              <a:t>supportcoordinator@justicecenter.ny.gov</a:t>
            </a: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7E36EBED-4E32-B448-A9B2-9EFB169A7D79}" type="slidenum">
              <a:rPr lang="en-US" smtClean="0"/>
              <a:pPr/>
              <a:t>17</a:t>
            </a:fld>
            <a:endParaRPr lang="en-US"/>
          </a:p>
        </p:txBody>
      </p:sp>
    </p:spTree>
    <p:extLst>
      <p:ext uri="{BB962C8B-B14F-4D97-AF65-F5344CB8AC3E}">
        <p14:creationId xmlns:p14="http://schemas.microsoft.com/office/powerpoint/2010/main" xmlns="" val="28210754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7546"/>
            <a:ext cx="8229600" cy="1009517"/>
          </a:xfrm>
        </p:spPr>
        <p:txBody>
          <a:bodyPr>
            <a:normAutofit fontScale="90000"/>
          </a:bodyPr>
          <a:lstStyle/>
          <a:p>
            <a:r>
              <a:rPr lang="en-US" dirty="0" smtClean="0">
                <a:solidFill>
                  <a:schemeClr val="tx2"/>
                </a:solidFill>
              </a:rPr>
              <a:t>What supports do crime victims receive? </a:t>
            </a:r>
            <a:endParaRPr lang="en-US" dirty="0">
              <a:solidFill>
                <a:schemeClr val="tx2"/>
              </a:solidFill>
            </a:endParaRPr>
          </a:p>
        </p:txBody>
      </p:sp>
      <p:sp>
        <p:nvSpPr>
          <p:cNvPr id="3" name="Content Placeholder 2"/>
          <p:cNvSpPr>
            <a:spLocks noGrp="1"/>
          </p:cNvSpPr>
          <p:nvPr>
            <p:ph idx="1"/>
          </p:nvPr>
        </p:nvSpPr>
        <p:spPr>
          <a:xfrm>
            <a:off x="457200" y="2041452"/>
            <a:ext cx="8123274" cy="4158004"/>
          </a:xfrm>
        </p:spPr>
        <p:txBody>
          <a:bodyPr>
            <a:noAutofit/>
          </a:bodyPr>
          <a:lstStyle/>
          <a:p>
            <a:pPr marL="0" indent="0" fontAlgn="base">
              <a:lnSpc>
                <a:spcPct val="130000"/>
              </a:lnSpc>
              <a:spcBef>
                <a:spcPts val="600"/>
              </a:spcBef>
              <a:spcAft>
                <a:spcPts val="600"/>
              </a:spcAft>
              <a:buNone/>
            </a:pPr>
            <a:r>
              <a:rPr lang="en-US" sz="1900" dirty="0" smtClean="0">
                <a:latin typeface="Calibri" panose="020F0502020204030204" pitchFamily="34" charset="0"/>
              </a:rPr>
              <a:t>The Justice Center’s Individual and Family Support Coordinator:</a:t>
            </a:r>
          </a:p>
          <a:p>
            <a:pPr fontAlgn="base">
              <a:lnSpc>
                <a:spcPct val="130000"/>
              </a:lnSpc>
              <a:spcBef>
                <a:spcPts val="600"/>
              </a:spcBef>
              <a:spcAft>
                <a:spcPts val="600"/>
              </a:spcAft>
            </a:pPr>
            <a:r>
              <a:rPr lang="en-US" sz="1900" dirty="0">
                <a:latin typeface="Calibri" panose="020F0502020204030204" pitchFamily="34" charset="0"/>
              </a:rPr>
              <a:t>Works with </a:t>
            </a:r>
            <a:r>
              <a:rPr lang="en-US" sz="1900" dirty="0" smtClean="0">
                <a:latin typeface="Calibri" panose="020F0502020204030204" pitchFamily="34" charset="0"/>
              </a:rPr>
              <a:t>service recipients involved in criminal investigations that are under the jurisdiction of the Justice Center’s Special Prosecutor / Inspector General (SPIG) </a:t>
            </a:r>
          </a:p>
          <a:p>
            <a:pPr fontAlgn="base">
              <a:lnSpc>
                <a:spcPct val="130000"/>
              </a:lnSpc>
              <a:spcBef>
                <a:spcPts val="600"/>
              </a:spcBef>
              <a:spcAft>
                <a:spcPts val="600"/>
              </a:spcAft>
            </a:pPr>
            <a:r>
              <a:rPr lang="en-US" sz="1900" dirty="0" smtClean="0">
                <a:latin typeface="Calibri" panose="020F0502020204030204" pitchFamily="34" charset="0"/>
              </a:rPr>
              <a:t>Serves as a liaison with local crime victims advocates</a:t>
            </a:r>
          </a:p>
          <a:p>
            <a:pPr fontAlgn="base">
              <a:lnSpc>
                <a:spcPct val="130000"/>
              </a:lnSpc>
              <a:spcBef>
                <a:spcPts val="600"/>
              </a:spcBef>
              <a:spcAft>
                <a:spcPts val="600"/>
              </a:spcAft>
            </a:pPr>
            <a:r>
              <a:rPr lang="en-US" sz="1900" dirty="0">
                <a:latin typeface="Calibri" panose="020F0502020204030204" pitchFamily="34" charset="0"/>
              </a:rPr>
              <a:t>Provides guidance </a:t>
            </a:r>
            <a:r>
              <a:rPr lang="en-US" sz="1900" dirty="0" smtClean="0">
                <a:latin typeface="Calibri" panose="020F0502020204030204" pitchFamily="34" charset="0"/>
              </a:rPr>
              <a:t>to service recipient if </a:t>
            </a:r>
            <a:r>
              <a:rPr lang="en-US" sz="1900" dirty="0">
                <a:latin typeface="Calibri" panose="020F0502020204030204" pitchFamily="34" charset="0"/>
              </a:rPr>
              <a:t>required to appear as a witness or file victim </a:t>
            </a:r>
            <a:r>
              <a:rPr lang="en-US" sz="1900" dirty="0" smtClean="0">
                <a:latin typeface="Calibri" panose="020F0502020204030204" pitchFamily="34" charset="0"/>
              </a:rPr>
              <a:t>impact statement</a:t>
            </a:r>
          </a:p>
          <a:p>
            <a:pPr fontAlgn="base">
              <a:lnSpc>
                <a:spcPct val="130000"/>
              </a:lnSpc>
              <a:spcBef>
                <a:spcPts val="600"/>
              </a:spcBef>
              <a:spcAft>
                <a:spcPts val="600"/>
              </a:spcAft>
            </a:pPr>
            <a:r>
              <a:rPr lang="en-US" sz="1900" dirty="0" smtClean="0">
                <a:latin typeface="Calibri" panose="020F0502020204030204" pitchFamily="34" charset="0"/>
              </a:rPr>
              <a:t>Assists with Victim Compensation application process</a:t>
            </a:r>
            <a:endParaRPr lang="en-US" sz="1900" dirty="0">
              <a:latin typeface="Calibri" panose="020F0502020204030204" pitchFamily="34" charset="0"/>
            </a:endParaRPr>
          </a:p>
          <a:p>
            <a:pPr marL="0" indent="0" algn="ctr" fontAlgn="base">
              <a:spcBef>
                <a:spcPts val="0"/>
              </a:spcBef>
              <a:buNone/>
            </a:pPr>
            <a:endParaRPr lang="en-US" sz="900" b="1" dirty="0" smtClean="0">
              <a:latin typeface="Calibri" panose="020F0502020204030204" pitchFamily="34" charset="0"/>
            </a:endParaRPr>
          </a:p>
          <a:p>
            <a:pPr marL="0" indent="0" algn="ctr" fontAlgn="base">
              <a:spcBef>
                <a:spcPts val="0"/>
              </a:spcBef>
              <a:buNone/>
            </a:pPr>
            <a:r>
              <a:rPr lang="en-US" sz="2000" b="1" dirty="0" smtClean="0">
                <a:latin typeface="Calibri" panose="020F0502020204030204" pitchFamily="34" charset="0"/>
              </a:rPr>
              <a:t>Contact</a:t>
            </a:r>
            <a:r>
              <a:rPr lang="en-US" sz="2000" b="1" dirty="0">
                <a:latin typeface="Calibri" panose="020F0502020204030204" pitchFamily="34" charset="0"/>
              </a:rPr>
              <a:t>:  Dee Levy </a:t>
            </a:r>
            <a:r>
              <a:rPr lang="en-US" sz="2000" b="1" dirty="0" smtClean="0">
                <a:latin typeface="Calibri" panose="020F0502020204030204" pitchFamily="34" charset="0"/>
              </a:rPr>
              <a:t>518-549-0200</a:t>
            </a:r>
          </a:p>
          <a:p>
            <a:pPr marL="0" indent="0" algn="ctr" fontAlgn="base">
              <a:spcBef>
                <a:spcPts val="0"/>
              </a:spcBef>
              <a:buNone/>
            </a:pPr>
            <a:r>
              <a:rPr lang="en-US" sz="2000" dirty="0">
                <a:latin typeface="Calibri" panose="020F0502020204030204" pitchFamily="34" charset="0"/>
                <a:hlinkClick r:id="rId2"/>
              </a:rPr>
              <a:t>supportcoordinator@justicecenter.ny.gov</a:t>
            </a: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7E36EBED-4E32-B448-A9B2-9EFB169A7D79}" type="slidenum">
              <a:rPr lang="en-US" smtClean="0"/>
              <a:pPr/>
              <a:t>18</a:t>
            </a:fld>
            <a:endParaRPr lang="en-US"/>
          </a:p>
        </p:txBody>
      </p:sp>
    </p:spTree>
    <p:extLst>
      <p:ext uri="{BB962C8B-B14F-4D97-AF65-F5344CB8AC3E}">
        <p14:creationId xmlns:p14="http://schemas.microsoft.com/office/powerpoint/2010/main" xmlns="" val="4167878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36EBED-4E32-B448-A9B2-9EFB169A7D79}" type="slidenum">
              <a:rPr lang="en-US" smtClean="0"/>
              <a:pPr/>
              <a:t>19</a:t>
            </a:fld>
            <a:endParaRPr lang="en-US"/>
          </a:p>
        </p:txBody>
      </p:sp>
      <p:sp>
        <p:nvSpPr>
          <p:cNvPr id="3" name="TextBox 2"/>
          <p:cNvSpPr txBox="1"/>
          <p:nvPr/>
        </p:nvSpPr>
        <p:spPr>
          <a:xfrm>
            <a:off x="914400" y="3455581"/>
            <a:ext cx="7432158" cy="646331"/>
          </a:xfrm>
          <a:prstGeom prst="rect">
            <a:avLst/>
          </a:prstGeom>
          <a:noFill/>
        </p:spPr>
        <p:txBody>
          <a:bodyPr wrap="square" rtlCol="0">
            <a:spAutoFit/>
          </a:bodyPr>
          <a:lstStyle/>
          <a:p>
            <a:pPr algn="ctr"/>
            <a:r>
              <a:rPr lang="en-US" sz="3600" b="1" dirty="0" smtClean="0">
                <a:solidFill>
                  <a:schemeClr val="tx2"/>
                </a:solidFill>
                <a:latin typeface="Century Gothic"/>
                <a:ea typeface="+mj-ea"/>
                <a:cs typeface="Century Gothic"/>
              </a:rPr>
              <a:t>Expectations of Providers</a:t>
            </a:r>
            <a:endParaRPr lang="en-US" sz="3600" b="1" dirty="0">
              <a:solidFill>
                <a:schemeClr val="tx2"/>
              </a:solidFill>
              <a:latin typeface="Century Gothic"/>
              <a:ea typeface="+mj-ea"/>
              <a:cs typeface="Century Gothic"/>
            </a:endParaRPr>
          </a:p>
        </p:txBody>
      </p:sp>
    </p:spTree>
    <p:extLst>
      <p:ext uri="{BB962C8B-B14F-4D97-AF65-F5344CB8AC3E}">
        <p14:creationId xmlns:p14="http://schemas.microsoft.com/office/powerpoint/2010/main" xmlns="" val="185887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E36EBED-4E32-B448-A9B2-9EFB169A7D79}" type="slidenum">
              <a:rPr lang="en-US" smtClean="0"/>
              <a:pPr/>
              <a:t>2</a:t>
            </a:fld>
            <a:endParaRPr lang="en-US"/>
          </a:p>
        </p:txBody>
      </p:sp>
      <p:sp>
        <p:nvSpPr>
          <p:cNvPr id="3" name="TextBox 2"/>
          <p:cNvSpPr txBox="1"/>
          <p:nvPr/>
        </p:nvSpPr>
        <p:spPr>
          <a:xfrm>
            <a:off x="914400" y="3455581"/>
            <a:ext cx="7432158" cy="646331"/>
          </a:xfrm>
          <a:prstGeom prst="rect">
            <a:avLst/>
          </a:prstGeom>
          <a:noFill/>
        </p:spPr>
        <p:txBody>
          <a:bodyPr wrap="square" rtlCol="0">
            <a:spAutoFit/>
          </a:bodyPr>
          <a:lstStyle/>
          <a:p>
            <a:pPr algn="ctr"/>
            <a:r>
              <a:rPr lang="en-US" sz="3600" b="1" dirty="0" smtClean="0">
                <a:solidFill>
                  <a:schemeClr val="tx2"/>
                </a:solidFill>
                <a:latin typeface="Century Gothic"/>
                <a:ea typeface="+mj-ea"/>
                <a:cs typeface="Century Gothic"/>
              </a:rPr>
              <a:t>Justice Center History and Intent</a:t>
            </a:r>
            <a:endParaRPr lang="en-US" sz="3600" b="1" dirty="0">
              <a:solidFill>
                <a:schemeClr val="tx2"/>
              </a:solidFill>
              <a:latin typeface="Century Gothic"/>
              <a:ea typeface="+mj-ea"/>
              <a:cs typeface="Century Gothic"/>
            </a:endParaRPr>
          </a:p>
        </p:txBody>
      </p:sp>
    </p:spTree>
    <p:extLst>
      <p:ext uri="{BB962C8B-B14F-4D97-AF65-F5344CB8AC3E}">
        <p14:creationId xmlns:p14="http://schemas.microsoft.com/office/powerpoint/2010/main" xmlns="" val="3596414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075" y="949631"/>
            <a:ext cx="8229600" cy="1009517"/>
          </a:xfrm>
        </p:spPr>
        <p:txBody>
          <a:bodyPr>
            <a:noAutofit/>
          </a:bodyPr>
          <a:lstStyle/>
          <a:p>
            <a:r>
              <a:rPr lang="en-US" dirty="0" smtClean="0">
                <a:solidFill>
                  <a:schemeClr val="tx2"/>
                </a:solidFill>
              </a:rPr>
              <a:t>Covered Provider Requirements</a:t>
            </a:r>
            <a:endParaRPr lang="en-US" dirty="0">
              <a:solidFill>
                <a:schemeClr val="tx2"/>
              </a:solidFill>
            </a:endParaRPr>
          </a:p>
        </p:txBody>
      </p:sp>
      <p:sp>
        <p:nvSpPr>
          <p:cNvPr id="4" name="Rectangle 3"/>
          <p:cNvSpPr/>
          <p:nvPr/>
        </p:nvSpPr>
        <p:spPr>
          <a:xfrm>
            <a:off x="457200" y="2162432"/>
            <a:ext cx="8449294" cy="4007251"/>
          </a:xfrm>
          <a:prstGeom prst="rect">
            <a:avLst/>
          </a:prstGeom>
        </p:spPr>
        <p:txBody>
          <a:bodyPr wrap="square">
            <a:spAutoFit/>
          </a:bodyPr>
          <a:lstStyle/>
          <a:p>
            <a:pPr marL="342900" indent="-342900" fontAlgn="base">
              <a:lnSpc>
                <a:spcPct val="120000"/>
              </a:lnSpc>
              <a:spcBef>
                <a:spcPts val="600"/>
              </a:spcBef>
              <a:spcAft>
                <a:spcPts val="600"/>
              </a:spcAft>
              <a:buFont typeface="Arial"/>
              <a:buChar char="•"/>
            </a:pPr>
            <a:r>
              <a:rPr lang="en-US" dirty="0">
                <a:latin typeface="Calibri" panose="020F0502020204030204" pitchFamily="34" charset="0"/>
                <a:cs typeface="Palatino"/>
              </a:rPr>
              <a:t>Report all </a:t>
            </a:r>
            <a:r>
              <a:rPr lang="en-US" dirty="0" smtClean="0">
                <a:latin typeface="Calibri" panose="020F0502020204030204" pitchFamily="34" charset="0"/>
                <a:cs typeface="Palatino"/>
              </a:rPr>
              <a:t>incidents </a:t>
            </a:r>
            <a:r>
              <a:rPr lang="en-US" dirty="0">
                <a:latin typeface="Calibri" panose="020F0502020204030204" pitchFamily="34" charset="0"/>
                <a:cs typeface="Palatino"/>
              </a:rPr>
              <a:t>to the Justice Center</a:t>
            </a:r>
          </a:p>
          <a:p>
            <a:pPr marL="342900" indent="-342900" fontAlgn="base">
              <a:lnSpc>
                <a:spcPct val="120000"/>
              </a:lnSpc>
              <a:spcBef>
                <a:spcPts val="600"/>
              </a:spcBef>
              <a:spcAft>
                <a:spcPts val="600"/>
              </a:spcAft>
              <a:buFont typeface="Arial"/>
              <a:buChar char="•"/>
            </a:pPr>
            <a:r>
              <a:rPr lang="en-US" dirty="0">
                <a:latin typeface="Calibri" panose="020F0502020204030204" pitchFamily="34" charset="0"/>
                <a:cs typeface="Palatino"/>
              </a:rPr>
              <a:t>Carry out investigations of abuse and neglect or significant incidents delegated to providers by State Oversight </a:t>
            </a:r>
            <a:r>
              <a:rPr lang="en-US" dirty="0" smtClean="0">
                <a:latin typeface="Calibri" panose="020F0502020204030204" pitchFamily="34" charset="0"/>
                <a:cs typeface="Palatino"/>
              </a:rPr>
              <a:t>Agencies</a:t>
            </a:r>
          </a:p>
          <a:p>
            <a:pPr marL="342900" indent="-342900" fontAlgn="base">
              <a:lnSpc>
                <a:spcPct val="120000"/>
              </a:lnSpc>
              <a:spcBef>
                <a:spcPts val="600"/>
              </a:spcBef>
              <a:spcAft>
                <a:spcPts val="600"/>
              </a:spcAft>
              <a:buFont typeface="Arial"/>
              <a:buChar char="•"/>
            </a:pPr>
            <a:r>
              <a:rPr lang="en-US" dirty="0">
                <a:latin typeface="Calibri" panose="020F0502020204030204" pitchFamily="34" charset="0"/>
                <a:cs typeface="Palatino"/>
              </a:rPr>
              <a:t>Check Staff Exclusion List for all potential job applicants and perform other required background checks</a:t>
            </a:r>
          </a:p>
          <a:p>
            <a:pPr marL="342900" indent="-342900" fontAlgn="base">
              <a:lnSpc>
                <a:spcPct val="120000"/>
              </a:lnSpc>
              <a:spcBef>
                <a:spcPts val="600"/>
              </a:spcBef>
              <a:spcAft>
                <a:spcPts val="600"/>
              </a:spcAft>
              <a:buFont typeface="Arial"/>
              <a:buChar char="•"/>
            </a:pPr>
            <a:r>
              <a:rPr lang="en-US" dirty="0" smtClean="0">
                <a:latin typeface="Calibri" panose="020F0502020204030204" pitchFamily="34" charset="0"/>
                <a:cs typeface="Palatino"/>
              </a:rPr>
              <a:t>Adhere </a:t>
            </a:r>
            <a:r>
              <a:rPr lang="en-US" dirty="0">
                <a:latin typeface="Calibri" panose="020F0502020204030204" pitchFamily="34" charset="0"/>
                <a:cs typeface="Palatino"/>
              </a:rPr>
              <a:t>to the Justice Center’s Code of Conduct</a:t>
            </a:r>
          </a:p>
          <a:p>
            <a:pPr marL="342900" indent="-342900" fontAlgn="base">
              <a:lnSpc>
                <a:spcPct val="120000"/>
              </a:lnSpc>
              <a:spcBef>
                <a:spcPts val="600"/>
              </a:spcBef>
              <a:spcAft>
                <a:spcPts val="600"/>
              </a:spcAft>
              <a:buFont typeface="Arial"/>
              <a:buChar char="•"/>
            </a:pPr>
            <a:r>
              <a:rPr lang="en-US" dirty="0">
                <a:latin typeface="Calibri" panose="020F0502020204030204" pitchFamily="34" charset="0"/>
                <a:cs typeface="Palatino"/>
              </a:rPr>
              <a:t>Maintain records of staff training and Justice Center Code of Conduct attestations</a:t>
            </a:r>
          </a:p>
          <a:p>
            <a:pPr marL="342900" indent="-342900" fontAlgn="base">
              <a:lnSpc>
                <a:spcPct val="120000"/>
              </a:lnSpc>
              <a:spcBef>
                <a:spcPts val="600"/>
              </a:spcBef>
              <a:spcAft>
                <a:spcPts val="600"/>
              </a:spcAft>
              <a:buFont typeface="Arial"/>
              <a:buChar char="•"/>
            </a:pPr>
            <a:r>
              <a:rPr lang="en-US" dirty="0" smtClean="0">
                <a:latin typeface="Calibri" panose="020F0502020204030204" pitchFamily="34" charset="0"/>
                <a:cs typeface="Palatino"/>
              </a:rPr>
              <a:t>Comply </a:t>
            </a:r>
            <a:r>
              <a:rPr lang="en-US" dirty="0">
                <a:latin typeface="Calibri" panose="020F0502020204030204" pitchFamily="34" charset="0"/>
                <a:cs typeface="Palatino"/>
              </a:rPr>
              <a:t>with new disclosure and notification requirements related to abuse / </a:t>
            </a:r>
            <a:r>
              <a:rPr lang="en-US" dirty="0" smtClean="0">
                <a:latin typeface="Calibri" panose="020F0502020204030204" pitchFamily="34" charset="0"/>
                <a:cs typeface="Palatino"/>
              </a:rPr>
              <a:t>neglect</a:t>
            </a:r>
          </a:p>
          <a:p>
            <a:pPr marL="342900" indent="-342900" fontAlgn="base">
              <a:lnSpc>
                <a:spcPct val="120000"/>
              </a:lnSpc>
              <a:spcBef>
                <a:spcPts val="600"/>
              </a:spcBef>
              <a:spcAft>
                <a:spcPts val="600"/>
              </a:spcAft>
              <a:buFont typeface="Arial"/>
              <a:buChar char="•"/>
            </a:pPr>
            <a:r>
              <a:rPr lang="en-US" dirty="0" smtClean="0">
                <a:latin typeface="Calibri" panose="020F0502020204030204" pitchFamily="34" charset="0"/>
                <a:cs typeface="Palatino"/>
              </a:rPr>
              <a:t>Comply with new Incident Review Committee requirements</a:t>
            </a:r>
            <a:endParaRPr lang="en-US" dirty="0">
              <a:latin typeface="Calibri" panose="020F0502020204030204" pitchFamily="34" charset="0"/>
              <a:cs typeface="Palatino"/>
            </a:endParaRPr>
          </a:p>
        </p:txBody>
      </p:sp>
      <p:sp>
        <p:nvSpPr>
          <p:cNvPr id="7" name="Slide Number Placeholder 6"/>
          <p:cNvSpPr>
            <a:spLocks noGrp="1"/>
          </p:cNvSpPr>
          <p:nvPr>
            <p:ph type="sldNum" sz="quarter" idx="12"/>
          </p:nvPr>
        </p:nvSpPr>
        <p:spPr/>
        <p:txBody>
          <a:bodyPr/>
          <a:lstStyle/>
          <a:p>
            <a:fld id="{7E36EBED-4E32-B448-A9B2-9EFB169A7D79}" type="slidenum">
              <a:rPr lang="en-US" smtClean="0"/>
              <a:pPr/>
              <a:t>20</a:t>
            </a:fld>
            <a:endParaRPr lang="en-US"/>
          </a:p>
        </p:txBody>
      </p:sp>
      <p:pic>
        <p:nvPicPr>
          <p:cNvPr id="6" name="Picture 50" descr="Icon_People_group_Blue"/>
          <p:cNvPicPr>
            <a:picLocks noChangeAspect="1" noChangeArrowheads="1"/>
          </p:cNvPicPr>
          <p:nvPr/>
        </p:nvPicPr>
        <p:blipFill>
          <a:blip r:embed="rId2">
            <a:biLevel thresh="25000"/>
            <a:extLst>
              <a:ext uri="{BEBA8EAE-BF5A-486C-A8C5-ECC9F3942E4B}">
                <a14:imgProps xmlns:a14="http://schemas.microsoft.com/office/drawing/2010/main" xmlns="">
                  <a14:imgLayer r:embed="rId3">
                    <a14:imgEffect>
                      <a14:colorTemperature colorTemp="1500"/>
                    </a14:imgEffect>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8378070" y="1017715"/>
            <a:ext cx="681067" cy="686348"/>
          </a:xfrm>
          <a:prstGeom prst="rect">
            <a:avLst/>
          </a:prstGeom>
          <a:solidFill>
            <a:srgbClr val="005595"/>
          </a:solidFill>
          <a:ln>
            <a:solidFill>
              <a:schemeClr val="tx2"/>
            </a:solidFill>
          </a:ln>
        </p:spPr>
      </p:pic>
    </p:spTree>
    <p:extLst>
      <p:ext uri="{BB962C8B-B14F-4D97-AF65-F5344CB8AC3E}">
        <p14:creationId xmlns:p14="http://schemas.microsoft.com/office/powerpoint/2010/main" xmlns="" val="1820623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5705" y="2612571"/>
            <a:ext cx="5801095" cy="4058308"/>
          </a:xfrm>
        </p:spPr>
        <p:txBody>
          <a:bodyPr>
            <a:noAutofit/>
          </a:bodyPr>
          <a:lstStyle/>
          <a:p>
            <a:pPr eaLnBrk="0" fontAlgn="t" hangingPunct="0">
              <a:spcBef>
                <a:spcPts val="600"/>
              </a:spcBef>
              <a:spcAft>
                <a:spcPts val="600"/>
              </a:spcAft>
              <a:buFont typeface="+mj-lt"/>
              <a:buAutoNum type="arabicPeriod"/>
            </a:pPr>
            <a:r>
              <a:rPr lang="en-US" sz="1600" dirty="0">
                <a:latin typeface="Calibri" panose="020F0502020204030204" pitchFamily="34" charset="0"/>
              </a:rPr>
              <a:t>Person-Centered </a:t>
            </a:r>
            <a:r>
              <a:rPr lang="en-US" sz="1600" dirty="0" smtClean="0">
                <a:latin typeface="Calibri" panose="020F0502020204030204" pitchFamily="34" charset="0"/>
              </a:rPr>
              <a:t>Approach</a:t>
            </a:r>
          </a:p>
          <a:p>
            <a:pPr eaLnBrk="0" fontAlgn="t" hangingPunct="0">
              <a:spcBef>
                <a:spcPts val="600"/>
              </a:spcBef>
              <a:spcAft>
                <a:spcPts val="600"/>
              </a:spcAft>
              <a:buFont typeface="+mj-lt"/>
              <a:buAutoNum type="arabicPeriod"/>
            </a:pPr>
            <a:r>
              <a:rPr lang="en-US" sz="1600" dirty="0">
                <a:latin typeface="Calibri" panose="020F0502020204030204" pitchFamily="34" charset="0"/>
              </a:rPr>
              <a:t>Physical, Emotional and Personal </a:t>
            </a:r>
            <a:r>
              <a:rPr lang="en-US" sz="1600" dirty="0" smtClean="0">
                <a:latin typeface="Calibri" panose="020F0502020204030204" pitchFamily="34" charset="0"/>
              </a:rPr>
              <a:t>Well-being</a:t>
            </a:r>
          </a:p>
          <a:p>
            <a:pPr eaLnBrk="0" fontAlgn="t" hangingPunct="0">
              <a:spcBef>
                <a:spcPts val="600"/>
              </a:spcBef>
              <a:spcAft>
                <a:spcPts val="600"/>
              </a:spcAft>
              <a:buFont typeface="+mj-lt"/>
              <a:buAutoNum type="arabicPeriod"/>
            </a:pPr>
            <a:r>
              <a:rPr lang="en-US" sz="1600" dirty="0">
                <a:latin typeface="Calibri" panose="020F0502020204030204" pitchFamily="34" charset="0"/>
              </a:rPr>
              <a:t>Respect, Dignity and </a:t>
            </a:r>
            <a:r>
              <a:rPr lang="en-US" sz="1600" dirty="0" smtClean="0">
                <a:latin typeface="Calibri" panose="020F0502020204030204" pitchFamily="34" charset="0"/>
              </a:rPr>
              <a:t>Choice</a:t>
            </a:r>
          </a:p>
          <a:p>
            <a:pPr eaLnBrk="0" fontAlgn="t" hangingPunct="0">
              <a:spcBef>
                <a:spcPts val="600"/>
              </a:spcBef>
              <a:spcAft>
                <a:spcPts val="600"/>
              </a:spcAft>
              <a:buFont typeface="+mj-lt"/>
              <a:buAutoNum type="arabicPeriod"/>
            </a:pPr>
            <a:r>
              <a:rPr lang="en-US" sz="1600" dirty="0" smtClean="0">
                <a:latin typeface="Calibri" panose="020F0502020204030204" pitchFamily="34" charset="0"/>
              </a:rPr>
              <a:t>Self-Determination</a:t>
            </a:r>
          </a:p>
          <a:p>
            <a:pPr eaLnBrk="0" fontAlgn="t" hangingPunct="0">
              <a:spcBef>
                <a:spcPts val="600"/>
              </a:spcBef>
              <a:spcAft>
                <a:spcPts val="600"/>
              </a:spcAft>
              <a:buFont typeface="+mj-lt"/>
              <a:buAutoNum type="arabicPeriod"/>
            </a:pPr>
            <a:r>
              <a:rPr lang="en-US" sz="1600" dirty="0" smtClean="0">
                <a:latin typeface="Calibri" panose="020F0502020204030204" pitchFamily="34" charset="0"/>
                <a:ea typeface="Times New Roman" pitchFamily="18" charset="0"/>
              </a:rPr>
              <a:t>Relationships</a:t>
            </a:r>
          </a:p>
          <a:p>
            <a:pPr eaLnBrk="0" fontAlgn="t" hangingPunct="0">
              <a:spcBef>
                <a:spcPts val="600"/>
              </a:spcBef>
              <a:spcAft>
                <a:spcPts val="600"/>
              </a:spcAft>
              <a:buFont typeface="+mj-lt"/>
              <a:buAutoNum type="arabicPeriod"/>
            </a:pPr>
            <a:r>
              <a:rPr lang="en-US" sz="1600" dirty="0" smtClean="0">
                <a:latin typeface="Calibri" panose="020F0502020204030204" pitchFamily="34" charset="0"/>
                <a:ea typeface="Times New Roman" pitchFamily="18" charset="0"/>
              </a:rPr>
              <a:t>Advocacy</a:t>
            </a:r>
          </a:p>
          <a:p>
            <a:pPr eaLnBrk="0" fontAlgn="t" hangingPunct="0">
              <a:spcBef>
                <a:spcPts val="600"/>
              </a:spcBef>
              <a:spcAft>
                <a:spcPts val="600"/>
              </a:spcAft>
              <a:buFont typeface="+mj-lt"/>
              <a:buAutoNum type="arabicPeriod"/>
            </a:pPr>
            <a:r>
              <a:rPr lang="en-US" sz="1600" dirty="0">
                <a:latin typeface="Calibri" panose="020F0502020204030204" pitchFamily="34" charset="0"/>
              </a:rPr>
              <a:t>Personal Health Information and </a:t>
            </a:r>
            <a:r>
              <a:rPr lang="en-US" sz="1600" dirty="0" smtClean="0">
                <a:latin typeface="Calibri" panose="020F0502020204030204" pitchFamily="34" charset="0"/>
              </a:rPr>
              <a:t>Confidentiality</a:t>
            </a:r>
          </a:p>
          <a:p>
            <a:pPr eaLnBrk="0" fontAlgn="t" hangingPunct="0">
              <a:spcBef>
                <a:spcPts val="600"/>
              </a:spcBef>
              <a:spcAft>
                <a:spcPts val="600"/>
              </a:spcAft>
              <a:buFont typeface="+mj-lt"/>
              <a:buAutoNum type="arabicPeriod"/>
            </a:pPr>
            <a:r>
              <a:rPr lang="en-US" sz="1600" dirty="0" smtClean="0">
                <a:latin typeface="Calibri" panose="020F0502020204030204" pitchFamily="34" charset="0"/>
                <a:ea typeface="Times New Roman" pitchFamily="18" charset="0"/>
              </a:rPr>
              <a:t>Non-discrimination</a:t>
            </a:r>
          </a:p>
          <a:p>
            <a:pPr eaLnBrk="0" fontAlgn="t" hangingPunct="0">
              <a:spcBef>
                <a:spcPts val="600"/>
              </a:spcBef>
              <a:spcAft>
                <a:spcPts val="600"/>
              </a:spcAft>
              <a:buFont typeface="+mj-lt"/>
              <a:buAutoNum type="arabicPeriod"/>
            </a:pPr>
            <a:r>
              <a:rPr lang="en-US" sz="1600" dirty="0">
                <a:latin typeface="Calibri" panose="020F0502020204030204" pitchFamily="34" charset="0"/>
              </a:rPr>
              <a:t>Integrity, Responsibility and Professional </a:t>
            </a:r>
            <a:r>
              <a:rPr lang="en-US" sz="1600" dirty="0" smtClean="0">
                <a:latin typeface="Calibri" panose="020F0502020204030204" pitchFamily="34" charset="0"/>
              </a:rPr>
              <a:t>Competency</a:t>
            </a:r>
          </a:p>
          <a:p>
            <a:pPr eaLnBrk="0" fontAlgn="t" hangingPunct="0">
              <a:spcBef>
                <a:spcPts val="600"/>
              </a:spcBef>
              <a:spcAft>
                <a:spcPts val="600"/>
              </a:spcAft>
              <a:buFont typeface="+mj-lt"/>
              <a:buAutoNum type="arabicPeriod"/>
            </a:pPr>
            <a:r>
              <a:rPr lang="en-US" sz="1600" dirty="0" smtClean="0">
                <a:latin typeface="Calibri" panose="020F0502020204030204" pitchFamily="34" charset="0"/>
              </a:rPr>
              <a:t>Reporting </a:t>
            </a:r>
            <a:r>
              <a:rPr lang="en-US" sz="1600" dirty="0">
                <a:latin typeface="Calibri" panose="020F0502020204030204" pitchFamily="34" charset="0"/>
              </a:rPr>
              <a:t>Requirement</a:t>
            </a:r>
            <a:endParaRPr lang="en-US" sz="1600" dirty="0">
              <a:latin typeface="Calibri" panose="020F0502020204030204" pitchFamily="34" charset="0"/>
              <a:ea typeface="Times New Roman" pitchFamily="18" charset="0"/>
            </a:endParaRPr>
          </a:p>
        </p:txBody>
      </p:sp>
      <p:sp>
        <p:nvSpPr>
          <p:cNvPr id="4" name="Slide Number Placeholder 3"/>
          <p:cNvSpPr>
            <a:spLocks noGrp="1"/>
          </p:cNvSpPr>
          <p:nvPr>
            <p:ph type="sldNum" sz="quarter" idx="12"/>
          </p:nvPr>
        </p:nvSpPr>
        <p:spPr/>
        <p:txBody>
          <a:bodyPr/>
          <a:lstStyle/>
          <a:p>
            <a:fld id="{7E36EBED-4E32-B448-A9B2-9EFB169A7D79}" type="slidenum">
              <a:rPr lang="en-US" smtClean="0"/>
              <a:pPr/>
              <a:t>21</a:t>
            </a:fld>
            <a:endParaRPr lang="en-US"/>
          </a:p>
        </p:txBody>
      </p:sp>
      <p:sp>
        <p:nvSpPr>
          <p:cNvPr id="2" name="Rectangle 1"/>
          <p:cNvSpPr/>
          <p:nvPr/>
        </p:nvSpPr>
        <p:spPr>
          <a:xfrm>
            <a:off x="287079" y="1833250"/>
            <a:ext cx="8623005" cy="646331"/>
          </a:xfrm>
          <a:prstGeom prst="rect">
            <a:avLst/>
          </a:prstGeom>
        </p:spPr>
        <p:txBody>
          <a:bodyPr wrap="square">
            <a:spAutoFit/>
          </a:bodyPr>
          <a:lstStyle/>
          <a:p>
            <a:r>
              <a:rPr lang="en-US" dirty="0" smtClean="0">
                <a:latin typeface="Calibri" panose="020F0502020204030204" pitchFamily="34" charset="0"/>
              </a:rPr>
              <a:t>The Code </a:t>
            </a:r>
            <a:r>
              <a:rPr lang="en-US" dirty="0">
                <a:latin typeface="Calibri" panose="020F0502020204030204" pitchFamily="34" charset="0"/>
              </a:rPr>
              <a:t>of Conduct </a:t>
            </a:r>
            <a:r>
              <a:rPr lang="en-US" dirty="0" smtClean="0">
                <a:latin typeface="Calibri" panose="020F0502020204030204" pitchFamily="34" charset="0"/>
              </a:rPr>
              <a:t>must be signed by people who have </a:t>
            </a:r>
            <a:r>
              <a:rPr lang="en-US" b="1" dirty="0">
                <a:latin typeface="Calibri" panose="020F0502020204030204" pitchFamily="34" charset="0"/>
              </a:rPr>
              <a:t>regular and substantial </a:t>
            </a:r>
            <a:r>
              <a:rPr lang="en-US" dirty="0">
                <a:latin typeface="Calibri" panose="020F0502020204030204" pitchFamily="34" charset="0"/>
              </a:rPr>
              <a:t>contact with individuals receiving </a:t>
            </a:r>
            <a:r>
              <a:rPr lang="en-US" dirty="0" smtClean="0">
                <a:latin typeface="Calibri" panose="020F0502020204030204" pitchFamily="34" charset="0"/>
              </a:rPr>
              <a:t>services in the </a:t>
            </a:r>
            <a:r>
              <a:rPr lang="en-US" b="1" dirty="0" smtClean="0">
                <a:latin typeface="Calibri" panose="020F0502020204030204" pitchFamily="34" charset="0"/>
              </a:rPr>
              <a:t>Justice Center’s jurisdiction</a:t>
            </a:r>
            <a:r>
              <a:rPr lang="en-US" dirty="0" smtClean="0">
                <a:latin typeface="Calibri" panose="020F0502020204030204" pitchFamily="34" charset="0"/>
              </a:rPr>
              <a:t>.</a:t>
            </a:r>
            <a:endParaRPr lang="en-US" dirty="0">
              <a:latin typeface="Calibri" panose="020F0502020204030204" pitchFamily="34" charset="0"/>
            </a:endParaRPr>
          </a:p>
        </p:txBody>
      </p:sp>
      <p:sp>
        <p:nvSpPr>
          <p:cNvPr id="6" name="Title 1"/>
          <p:cNvSpPr>
            <a:spLocks noGrp="1"/>
          </p:cNvSpPr>
          <p:nvPr>
            <p:ph type="title"/>
          </p:nvPr>
        </p:nvSpPr>
        <p:spPr>
          <a:xfrm>
            <a:off x="457200" y="950274"/>
            <a:ext cx="8229600" cy="1009517"/>
          </a:xfrm>
        </p:spPr>
        <p:txBody>
          <a:bodyPr>
            <a:noAutofit/>
          </a:bodyPr>
          <a:lstStyle/>
          <a:p>
            <a:r>
              <a:rPr lang="en-US" dirty="0" smtClean="0">
                <a:solidFill>
                  <a:schemeClr val="tx2"/>
                </a:solidFill>
              </a:rPr>
              <a:t>Justice Center Code of Conduct</a:t>
            </a:r>
            <a:endParaRPr lang="en-US" dirty="0">
              <a:solidFill>
                <a:schemeClr val="tx2"/>
              </a:solidFill>
            </a:endParaRPr>
          </a:p>
        </p:txBody>
      </p:sp>
      <p:sp>
        <p:nvSpPr>
          <p:cNvPr id="7" name="Content Placeholder 2"/>
          <p:cNvSpPr txBox="1">
            <a:spLocks/>
          </p:cNvSpPr>
          <p:nvPr/>
        </p:nvSpPr>
        <p:spPr>
          <a:xfrm>
            <a:off x="457200" y="3761036"/>
            <a:ext cx="2346247" cy="903768"/>
          </a:xfrm>
          <a:prstGeom prst="rect">
            <a:avLst/>
          </a:prstGeom>
        </p:spPr>
        <p:txBody>
          <a:bodyPr vert="horz" lIns="91440" tIns="45720" rIns="91440" bIns="45720" rtlCol="0" anchor="ctr" anchorCtr="1">
            <a:noAutofit/>
          </a:bodyPr>
          <a:lstStyle>
            <a:lvl1pPr marL="342900" indent="-342900" algn="l" defTabSz="457200" rtl="0" eaLnBrk="1" latinLnBrk="0" hangingPunct="1">
              <a:spcBef>
                <a:spcPct val="20000"/>
              </a:spcBef>
              <a:buFont typeface="Arial"/>
              <a:buChar char="•"/>
              <a:defRPr sz="2800" kern="1200">
                <a:solidFill>
                  <a:schemeClr val="tx1"/>
                </a:solidFill>
                <a:latin typeface="Palatino"/>
                <a:ea typeface="+mn-ea"/>
                <a:cs typeface="Palatino"/>
              </a:defRPr>
            </a:lvl1pPr>
            <a:lvl2pPr marL="742950" indent="-285750" algn="l" defTabSz="457200" rtl="0" eaLnBrk="1" latinLnBrk="0" hangingPunct="1">
              <a:spcBef>
                <a:spcPct val="20000"/>
              </a:spcBef>
              <a:buFont typeface="Arial"/>
              <a:buChar char="•"/>
              <a:defRPr sz="2400" kern="1200">
                <a:solidFill>
                  <a:schemeClr val="tx1"/>
                </a:solidFill>
                <a:latin typeface="Palatino"/>
                <a:ea typeface="+mn-ea"/>
                <a:cs typeface="Palatino"/>
              </a:defRPr>
            </a:lvl2pPr>
            <a:lvl3pPr marL="1143000" indent="-228600" algn="l" defTabSz="457200" rtl="0" eaLnBrk="1" latinLnBrk="0" hangingPunct="1">
              <a:spcBef>
                <a:spcPct val="20000"/>
              </a:spcBef>
              <a:buFont typeface="Arial"/>
              <a:buChar char="•"/>
              <a:defRPr sz="2000" kern="1200">
                <a:solidFill>
                  <a:schemeClr val="tx1"/>
                </a:solidFill>
                <a:latin typeface="Palatino"/>
                <a:ea typeface="+mn-ea"/>
                <a:cs typeface="Palatino"/>
              </a:defRPr>
            </a:lvl3pPr>
            <a:lvl4pPr marL="1600200" indent="-228600" algn="l" defTabSz="457200" rtl="0" eaLnBrk="1" latinLnBrk="0" hangingPunct="1">
              <a:spcBef>
                <a:spcPct val="20000"/>
              </a:spcBef>
              <a:buFont typeface="Arial"/>
              <a:buChar char="•"/>
              <a:defRPr sz="1800" kern="1200">
                <a:solidFill>
                  <a:schemeClr val="tx1"/>
                </a:solidFill>
                <a:latin typeface="Palatino"/>
                <a:ea typeface="+mn-ea"/>
                <a:cs typeface="Palatino"/>
              </a:defRPr>
            </a:lvl4pPr>
            <a:lvl5pPr marL="2057400" indent="-228600" algn="l" defTabSz="457200" rtl="0" eaLnBrk="1" latinLnBrk="0" hangingPunct="1">
              <a:spcBef>
                <a:spcPct val="20000"/>
              </a:spcBef>
              <a:buFont typeface="Arial"/>
              <a:buChar char="•"/>
              <a:defRPr sz="1600" kern="1200">
                <a:solidFill>
                  <a:schemeClr val="tx1"/>
                </a:solidFill>
                <a:latin typeface="Palatino"/>
                <a:ea typeface="+mn-ea"/>
                <a:cs typeface="Palatin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r>
              <a:rPr lang="en-US" sz="2000" b="1" dirty="0" smtClean="0">
                <a:latin typeface="Calibri" panose="020F0502020204030204" pitchFamily="34" charset="0"/>
              </a:rPr>
              <a:t>TENETS OF THE </a:t>
            </a:r>
          </a:p>
          <a:p>
            <a:pPr marL="0" indent="0" algn="ctr">
              <a:spcBef>
                <a:spcPts val="0"/>
              </a:spcBef>
              <a:buFont typeface="Arial"/>
              <a:buNone/>
            </a:pPr>
            <a:r>
              <a:rPr lang="en-US" sz="2000" b="1" dirty="0" smtClean="0">
                <a:latin typeface="Calibri" panose="020F0502020204030204" pitchFamily="34" charset="0"/>
              </a:rPr>
              <a:t>CODE OF CONDUCT</a:t>
            </a:r>
            <a:endParaRPr lang="en-US" sz="2000" dirty="0" smtClean="0">
              <a:latin typeface="Calibri" panose="020F0502020204030204" pitchFamily="34" charset="0"/>
            </a:endParaRPr>
          </a:p>
        </p:txBody>
      </p:sp>
    </p:spTree>
    <p:extLst>
      <p:ext uri="{BB962C8B-B14F-4D97-AF65-F5344CB8AC3E}">
        <p14:creationId xmlns:p14="http://schemas.microsoft.com/office/powerpoint/2010/main" xmlns="" val="3457088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21408"/>
            <a:ext cx="8229600" cy="1009517"/>
          </a:xfrm>
        </p:spPr>
        <p:txBody>
          <a:bodyPr/>
          <a:lstStyle/>
          <a:p>
            <a:r>
              <a:rPr lang="en-US" dirty="0" smtClean="0"/>
              <a:t>Questions</a:t>
            </a:r>
            <a:endParaRPr lang="en-US" dirty="0"/>
          </a:p>
        </p:txBody>
      </p:sp>
      <p:sp>
        <p:nvSpPr>
          <p:cNvPr id="3" name="Rectangle 2"/>
          <p:cNvSpPr/>
          <p:nvPr/>
        </p:nvSpPr>
        <p:spPr>
          <a:xfrm>
            <a:off x="457199" y="4187034"/>
            <a:ext cx="8229599" cy="2031325"/>
          </a:xfrm>
          <a:prstGeom prst="rect">
            <a:avLst/>
          </a:prstGeom>
        </p:spPr>
        <p:txBody>
          <a:bodyPr wrap="square">
            <a:spAutoFit/>
          </a:bodyPr>
          <a:lstStyle/>
          <a:p>
            <a:pPr>
              <a:spcBef>
                <a:spcPts val="600"/>
              </a:spcBef>
              <a:spcAft>
                <a:spcPts val="600"/>
              </a:spcAft>
            </a:pPr>
            <a:r>
              <a:rPr lang="en-US" sz="2400" b="1" dirty="0" smtClean="0">
                <a:solidFill>
                  <a:schemeClr val="tx2"/>
                </a:solidFill>
                <a:hlinkClick r:id="rId2"/>
              </a:rPr>
              <a:t>www.justicecenter.ny.gov</a:t>
            </a:r>
            <a:r>
              <a:rPr lang="en-US" sz="2400" b="1" dirty="0" smtClean="0">
                <a:solidFill>
                  <a:schemeClr val="tx2"/>
                </a:solidFill>
              </a:rPr>
              <a:t> </a:t>
            </a:r>
          </a:p>
          <a:p>
            <a:pPr>
              <a:spcBef>
                <a:spcPts val="600"/>
              </a:spcBef>
              <a:spcAft>
                <a:spcPts val="600"/>
              </a:spcAft>
            </a:pPr>
            <a:r>
              <a:rPr lang="en-US" sz="2400" b="1" dirty="0" smtClean="0"/>
              <a:t>Report abuse </a:t>
            </a:r>
            <a:r>
              <a:rPr lang="en-US" sz="2400" b="1" dirty="0"/>
              <a:t>or </a:t>
            </a:r>
            <a:r>
              <a:rPr lang="en-US" sz="2400" b="1" dirty="0" smtClean="0"/>
              <a:t>neglect:		1-855-373-2122</a:t>
            </a:r>
          </a:p>
          <a:p>
            <a:pPr>
              <a:spcBef>
                <a:spcPts val="600"/>
              </a:spcBef>
              <a:spcAft>
                <a:spcPts val="600"/>
              </a:spcAft>
            </a:pPr>
            <a:r>
              <a:rPr lang="en-US" sz="2400" b="1" dirty="0" smtClean="0"/>
              <a:t>Information &amp; Referral:		1-800-624-4143</a:t>
            </a:r>
            <a:endParaRPr lang="en-US" sz="2400" b="1" dirty="0"/>
          </a:p>
          <a:p>
            <a:pPr>
              <a:spcBef>
                <a:spcPts val="600"/>
              </a:spcBef>
              <a:spcAft>
                <a:spcPts val="600"/>
              </a:spcAft>
            </a:pPr>
            <a:r>
              <a:rPr lang="en-US" sz="2400" b="1" dirty="0" smtClean="0"/>
              <a:t>General information line:		1-518-549-0200</a:t>
            </a:r>
            <a:endParaRPr lang="en-US" sz="2400" b="1" dirty="0"/>
          </a:p>
        </p:txBody>
      </p:sp>
      <p:sp>
        <p:nvSpPr>
          <p:cNvPr id="8" name="Slide Number Placeholder 7"/>
          <p:cNvSpPr>
            <a:spLocks noGrp="1"/>
          </p:cNvSpPr>
          <p:nvPr>
            <p:ph type="sldNum" sz="quarter" idx="12"/>
          </p:nvPr>
        </p:nvSpPr>
        <p:spPr/>
        <p:txBody>
          <a:bodyPr/>
          <a:lstStyle/>
          <a:p>
            <a:fld id="{7E36EBED-4E32-B448-A9B2-9EFB169A7D79}" type="slidenum">
              <a:rPr lang="en-US" smtClean="0"/>
              <a:pPr/>
              <a:t>22</a:t>
            </a:fld>
            <a:endParaRPr lang="en-US"/>
          </a:p>
        </p:txBody>
      </p:sp>
    </p:spTree>
    <p:extLst>
      <p:ext uri="{BB962C8B-B14F-4D97-AF65-F5344CB8AC3E}">
        <p14:creationId xmlns:p14="http://schemas.microsoft.com/office/powerpoint/2010/main" xmlns="" val="2158004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977" y="937593"/>
            <a:ext cx="8506046" cy="1009517"/>
          </a:xfrm>
        </p:spPr>
        <p:txBody>
          <a:bodyPr>
            <a:normAutofit fontScale="90000"/>
          </a:bodyPr>
          <a:lstStyle/>
          <a:p>
            <a:r>
              <a:rPr lang="en-US" dirty="0" smtClean="0">
                <a:solidFill>
                  <a:schemeClr val="tx2"/>
                </a:solidFill>
              </a:rPr>
              <a:t>Key Drivers </a:t>
            </a:r>
            <a:r>
              <a:rPr lang="en-US" dirty="0">
                <a:solidFill>
                  <a:schemeClr val="tx2"/>
                </a:solidFill>
              </a:rPr>
              <a:t>T</a:t>
            </a:r>
            <a:r>
              <a:rPr lang="en-US" dirty="0" smtClean="0">
                <a:solidFill>
                  <a:schemeClr val="tx2"/>
                </a:solidFill>
              </a:rPr>
              <a:t>hat Led to the Justice Center</a:t>
            </a:r>
            <a:endParaRPr lang="en-US" dirty="0">
              <a:solidFill>
                <a:schemeClr val="tx2"/>
              </a:solidFill>
            </a:endParaRPr>
          </a:p>
        </p:txBody>
      </p:sp>
      <p:sp>
        <p:nvSpPr>
          <p:cNvPr id="3" name="Content Placeholder 2"/>
          <p:cNvSpPr>
            <a:spLocks noGrp="1"/>
          </p:cNvSpPr>
          <p:nvPr>
            <p:ph idx="1"/>
          </p:nvPr>
        </p:nvSpPr>
        <p:spPr>
          <a:xfrm>
            <a:off x="457200" y="2181446"/>
            <a:ext cx="8229600" cy="3293079"/>
          </a:xfrm>
        </p:spPr>
        <p:txBody>
          <a:bodyPr>
            <a:normAutofit/>
          </a:bodyPr>
          <a:lstStyle/>
          <a:p>
            <a:pPr fontAlgn="base">
              <a:lnSpc>
                <a:spcPct val="120000"/>
              </a:lnSpc>
              <a:spcBef>
                <a:spcPts val="1200"/>
              </a:spcBef>
              <a:spcAft>
                <a:spcPts val="1200"/>
              </a:spcAft>
            </a:pPr>
            <a:r>
              <a:rPr lang="en-US" sz="2000" dirty="0">
                <a:latin typeface="Calibri" panose="020F0502020204030204" pitchFamily="34" charset="0"/>
              </a:rPr>
              <a:t>Inconsistent laws, rules, regulations, requirements and standards across service systems</a:t>
            </a:r>
          </a:p>
          <a:p>
            <a:pPr fontAlgn="base">
              <a:lnSpc>
                <a:spcPct val="120000"/>
              </a:lnSpc>
              <a:spcBef>
                <a:spcPts val="1200"/>
              </a:spcBef>
              <a:spcAft>
                <a:spcPts val="1200"/>
              </a:spcAft>
            </a:pPr>
            <a:r>
              <a:rPr lang="en-US" sz="2000" dirty="0">
                <a:latin typeface="Calibri" panose="020F0502020204030204" pitchFamily="34" charset="0"/>
              </a:rPr>
              <a:t>No way to prevent staff who committed acts of abuse from getting another job working with people with special needs</a:t>
            </a:r>
          </a:p>
          <a:p>
            <a:pPr fontAlgn="base">
              <a:lnSpc>
                <a:spcPct val="120000"/>
              </a:lnSpc>
              <a:spcBef>
                <a:spcPts val="1200"/>
              </a:spcBef>
              <a:spcAft>
                <a:spcPts val="1200"/>
              </a:spcAft>
            </a:pPr>
            <a:r>
              <a:rPr lang="en-US" sz="2000" dirty="0">
                <a:latin typeface="Calibri" panose="020F0502020204030204" pitchFamily="34" charset="0"/>
              </a:rPr>
              <a:t>Limited capacity for statewide oversight</a:t>
            </a:r>
          </a:p>
          <a:p>
            <a:pPr fontAlgn="base">
              <a:lnSpc>
                <a:spcPct val="120000"/>
              </a:lnSpc>
              <a:spcBef>
                <a:spcPts val="1200"/>
              </a:spcBef>
              <a:spcAft>
                <a:spcPts val="1200"/>
              </a:spcAft>
            </a:pPr>
            <a:r>
              <a:rPr lang="en-US" sz="2000" dirty="0">
                <a:latin typeface="Calibri" panose="020F0502020204030204" pitchFamily="34" charset="0"/>
              </a:rPr>
              <a:t>No ability to identify and predict future areas of risk</a:t>
            </a:r>
          </a:p>
        </p:txBody>
      </p:sp>
      <p:sp>
        <p:nvSpPr>
          <p:cNvPr id="4" name="Slide Number Placeholder 3"/>
          <p:cNvSpPr>
            <a:spLocks noGrp="1"/>
          </p:cNvSpPr>
          <p:nvPr>
            <p:ph type="sldNum" sz="quarter" idx="12"/>
          </p:nvPr>
        </p:nvSpPr>
        <p:spPr/>
        <p:txBody>
          <a:bodyPr/>
          <a:lstStyle/>
          <a:p>
            <a:fld id="{7E36EBED-4E32-B448-A9B2-9EFB169A7D79}" type="slidenum">
              <a:rPr lang="en-US" smtClean="0"/>
              <a:pPr/>
              <a:t>3</a:t>
            </a:fld>
            <a:endParaRPr lang="en-US"/>
          </a:p>
        </p:txBody>
      </p:sp>
    </p:spTree>
    <p:extLst>
      <p:ext uri="{BB962C8B-B14F-4D97-AF65-F5344CB8AC3E}">
        <p14:creationId xmlns:p14="http://schemas.microsoft.com/office/powerpoint/2010/main" xmlns="" val="1405776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8031"/>
            <a:ext cx="8229600" cy="1009517"/>
          </a:xfrm>
        </p:spPr>
        <p:txBody>
          <a:bodyPr>
            <a:normAutofit fontScale="90000"/>
          </a:bodyPr>
          <a:lstStyle/>
          <a:p>
            <a:r>
              <a:rPr lang="en-US" dirty="0" smtClean="0">
                <a:solidFill>
                  <a:schemeClr val="tx2"/>
                </a:solidFill>
              </a:rPr>
              <a:t>Key Elements of the</a:t>
            </a:r>
            <a:br>
              <a:rPr lang="en-US" dirty="0" smtClean="0">
                <a:solidFill>
                  <a:schemeClr val="tx2"/>
                </a:solidFill>
              </a:rPr>
            </a:br>
            <a:r>
              <a:rPr lang="en-US" sz="3100" i="1" dirty="0" smtClean="0">
                <a:solidFill>
                  <a:schemeClr val="tx2"/>
                </a:solidFill>
              </a:rPr>
              <a:t>Protection of People with Special Needs Act</a:t>
            </a:r>
            <a:endParaRPr lang="en-US" sz="3100" i="1" dirty="0">
              <a:solidFill>
                <a:schemeClr val="tx2"/>
              </a:solidFill>
            </a:endParaRPr>
          </a:p>
        </p:txBody>
      </p:sp>
      <p:sp>
        <p:nvSpPr>
          <p:cNvPr id="3" name="Content Placeholder 2"/>
          <p:cNvSpPr>
            <a:spLocks noGrp="1"/>
          </p:cNvSpPr>
          <p:nvPr>
            <p:ph idx="1"/>
          </p:nvPr>
        </p:nvSpPr>
        <p:spPr>
          <a:xfrm>
            <a:off x="457200" y="2390774"/>
            <a:ext cx="8229600" cy="4020185"/>
          </a:xfrm>
        </p:spPr>
        <p:txBody>
          <a:bodyPr>
            <a:normAutofit/>
          </a:bodyPr>
          <a:lstStyle/>
          <a:p>
            <a:pPr marL="457200" lvl="1" indent="-457200">
              <a:lnSpc>
                <a:spcPct val="120000"/>
              </a:lnSpc>
              <a:spcBef>
                <a:spcPts val="600"/>
              </a:spcBef>
              <a:spcAft>
                <a:spcPts val="600"/>
              </a:spcAft>
              <a:buFont typeface="Arial" pitchFamily="34" charset="0"/>
              <a:buChar char="•"/>
            </a:pPr>
            <a:r>
              <a:rPr lang="en-US" sz="2000" dirty="0">
                <a:latin typeface="+mn-lt"/>
              </a:rPr>
              <a:t>Creates the Justice Center </a:t>
            </a:r>
          </a:p>
          <a:p>
            <a:pPr marL="457200" lvl="1" indent="-457200">
              <a:lnSpc>
                <a:spcPct val="120000"/>
              </a:lnSpc>
              <a:spcBef>
                <a:spcPts val="600"/>
              </a:spcBef>
              <a:spcAft>
                <a:spcPts val="600"/>
              </a:spcAft>
              <a:buFont typeface="Arial" pitchFamily="34" charset="0"/>
              <a:buChar char="•"/>
            </a:pPr>
            <a:r>
              <a:rPr lang="en-US" sz="2000" dirty="0">
                <a:latin typeface="+mn-lt"/>
              </a:rPr>
              <a:t>Creates </a:t>
            </a:r>
            <a:r>
              <a:rPr lang="en-US" sz="2000" dirty="0" smtClean="0">
                <a:latin typeface="+mn-lt"/>
              </a:rPr>
              <a:t>consistent definitions </a:t>
            </a:r>
            <a:r>
              <a:rPr lang="en-US" sz="2000" dirty="0">
                <a:latin typeface="+mn-lt"/>
              </a:rPr>
              <a:t>of </a:t>
            </a:r>
            <a:r>
              <a:rPr lang="en-US" sz="2000" dirty="0" smtClean="0">
                <a:latin typeface="+mn-lt"/>
              </a:rPr>
              <a:t>abuse </a:t>
            </a:r>
            <a:r>
              <a:rPr lang="en-US" sz="2000" dirty="0">
                <a:latin typeface="+mn-lt"/>
              </a:rPr>
              <a:t>and </a:t>
            </a:r>
            <a:r>
              <a:rPr lang="en-US" sz="2000" dirty="0" smtClean="0">
                <a:latin typeface="+mn-lt"/>
              </a:rPr>
              <a:t>neglect</a:t>
            </a:r>
            <a:endParaRPr lang="en-US" sz="2000" dirty="0">
              <a:latin typeface="+mn-lt"/>
            </a:endParaRPr>
          </a:p>
          <a:p>
            <a:pPr marL="457200" lvl="1" indent="-457200">
              <a:lnSpc>
                <a:spcPct val="120000"/>
              </a:lnSpc>
              <a:spcBef>
                <a:spcPts val="600"/>
              </a:spcBef>
              <a:spcAft>
                <a:spcPts val="600"/>
              </a:spcAft>
              <a:buFont typeface="Arial" pitchFamily="34" charset="0"/>
              <a:buChar char="•"/>
            </a:pPr>
            <a:r>
              <a:rPr lang="en-US" sz="2000" dirty="0">
                <a:latin typeface="+mn-lt"/>
              </a:rPr>
              <a:t>Provides for </a:t>
            </a:r>
            <a:r>
              <a:rPr lang="en-US" sz="2000" dirty="0" smtClean="0">
                <a:latin typeface="+mn-lt"/>
              </a:rPr>
              <a:t>proportional </a:t>
            </a:r>
            <a:r>
              <a:rPr lang="en-US" sz="2000" dirty="0">
                <a:latin typeface="+mn-lt"/>
              </a:rPr>
              <a:t>and </a:t>
            </a:r>
            <a:r>
              <a:rPr lang="en-US" sz="2000" dirty="0" smtClean="0">
                <a:latin typeface="+mn-lt"/>
              </a:rPr>
              <a:t>progressive discipline </a:t>
            </a:r>
            <a:r>
              <a:rPr lang="en-US" sz="2000" dirty="0">
                <a:latin typeface="+mn-lt"/>
              </a:rPr>
              <a:t>including </a:t>
            </a:r>
            <a:r>
              <a:rPr lang="en-US" sz="2000" dirty="0" smtClean="0">
                <a:latin typeface="+mn-lt"/>
              </a:rPr>
              <a:t>termination</a:t>
            </a:r>
            <a:r>
              <a:rPr lang="en-US" sz="2000" dirty="0">
                <a:latin typeface="+mn-lt"/>
              </a:rPr>
              <a:t>, for </a:t>
            </a:r>
            <a:r>
              <a:rPr lang="en-US" sz="2000" dirty="0" smtClean="0">
                <a:latin typeface="+mn-lt"/>
              </a:rPr>
              <a:t>staff responsible </a:t>
            </a:r>
            <a:r>
              <a:rPr lang="en-US" sz="2000" dirty="0">
                <a:latin typeface="+mn-lt"/>
              </a:rPr>
              <a:t>for </a:t>
            </a:r>
            <a:r>
              <a:rPr lang="en-US" sz="2000" dirty="0" smtClean="0">
                <a:latin typeface="+mn-lt"/>
              </a:rPr>
              <a:t>abuse </a:t>
            </a:r>
            <a:r>
              <a:rPr lang="en-US" sz="2000" dirty="0">
                <a:latin typeface="+mn-lt"/>
              </a:rPr>
              <a:t>or </a:t>
            </a:r>
            <a:r>
              <a:rPr lang="en-US" sz="2000" dirty="0" smtClean="0">
                <a:latin typeface="+mn-lt"/>
              </a:rPr>
              <a:t>neglect</a:t>
            </a:r>
            <a:endParaRPr lang="en-US" sz="2000" dirty="0">
              <a:latin typeface="+mn-lt"/>
            </a:endParaRPr>
          </a:p>
          <a:p>
            <a:pPr marL="457200" lvl="1" indent="-457200">
              <a:lnSpc>
                <a:spcPct val="120000"/>
              </a:lnSpc>
              <a:spcBef>
                <a:spcPts val="600"/>
              </a:spcBef>
              <a:spcAft>
                <a:spcPts val="600"/>
              </a:spcAft>
              <a:buFont typeface="Arial" pitchFamily="34" charset="0"/>
              <a:buChar char="•"/>
            </a:pPr>
            <a:r>
              <a:rPr lang="en-US" sz="2000" dirty="0" smtClean="0">
                <a:latin typeface="+mn-lt"/>
              </a:rPr>
              <a:t>Strengthens penal laws</a:t>
            </a:r>
            <a:endParaRPr lang="en-US" sz="2000" dirty="0">
              <a:latin typeface="+mn-lt"/>
            </a:endParaRPr>
          </a:p>
          <a:p>
            <a:pPr marL="0" indent="-457200">
              <a:lnSpc>
                <a:spcPct val="120000"/>
              </a:lnSpc>
              <a:spcBef>
                <a:spcPts val="1200"/>
              </a:spcBef>
              <a:spcAft>
                <a:spcPts val="1200"/>
              </a:spcAft>
              <a:buFont typeface="Arial" pitchFamily="34" charset="0"/>
              <a:buChar char="•"/>
            </a:pPr>
            <a:endParaRPr lang="en-US" dirty="0"/>
          </a:p>
        </p:txBody>
      </p:sp>
      <p:sp>
        <p:nvSpPr>
          <p:cNvPr id="4" name="Slide Number Placeholder 3"/>
          <p:cNvSpPr>
            <a:spLocks noGrp="1"/>
          </p:cNvSpPr>
          <p:nvPr>
            <p:ph type="sldNum" sz="quarter" idx="12"/>
          </p:nvPr>
        </p:nvSpPr>
        <p:spPr/>
        <p:txBody>
          <a:bodyPr/>
          <a:lstStyle/>
          <a:p>
            <a:fld id="{7E36EBED-4E32-B448-A9B2-9EFB169A7D79}" type="slidenum">
              <a:rPr lang="en-US" smtClean="0"/>
              <a:pPr/>
              <a:t>4</a:t>
            </a:fld>
            <a:endParaRPr lang="en-US" dirty="0"/>
          </a:p>
        </p:txBody>
      </p:sp>
    </p:spTree>
    <p:extLst>
      <p:ext uri="{BB962C8B-B14F-4D97-AF65-F5344CB8AC3E}">
        <p14:creationId xmlns:p14="http://schemas.microsoft.com/office/powerpoint/2010/main" xmlns="" val="3098186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9388"/>
            <a:ext cx="8229600" cy="1009517"/>
          </a:xfrm>
        </p:spPr>
        <p:txBody>
          <a:bodyPr>
            <a:noAutofit/>
          </a:bodyPr>
          <a:lstStyle/>
          <a:p>
            <a:r>
              <a:rPr lang="en-US" dirty="0" smtClean="0">
                <a:solidFill>
                  <a:schemeClr val="tx2"/>
                </a:solidFill>
              </a:rPr>
              <a:t>What does the Justice Center do?</a:t>
            </a:r>
            <a:endParaRPr lang="en-US" dirty="0">
              <a:solidFill>
                <a:schemeClr val="tx2"/>
              </a:solidFill>
            </a:endParaRPr>
          </a:p>
        </p:txBody>
      </p:sp>
      <p:sp>
        <p:nvSpPr>
          <p:cNvPr id="3" name="Content Placeholder 2"/>
          <p:cNvSpPr>
            <a:spLocks noGrp="1"/>
          </p:cNvSpPr>
          <p:nvPr>
            <p:ph idx="1"/>
          </p:nvPr>
        </p:nvSpPr>
        <p:spPr>
          <a:xfrm>
            <a:off x="457200" y="2083981"/>
            <a:ext cx="7563297" cy="3996963"/>
          </a:xfrm>
        </p:spPr>
        <p:txBody>
          <a:bodyPr>
            <a:noAutofit/>
          </a:bodyPr>
          <a:lstStyle/>
          <a:p>
            <a:pPr marL="342900" lvl="1" indent="-342900" fontAlgn="base">
              <a:lnSpc>
                <a:spcPct val="120000"/>
              </a:lnSpc>
              <a:spcBef>
                <a:spcPts val="600"/>
              </a:spcBef>
              <a:spcAft>
                <a:spcPts val="600"/>
              </a:spcAft>
            </a:pPr>
            <a:r>
              <a:rPr lang="en-US" sz="2000" dirty="0">
                <a:latin typeface="Calibri" panose="020F0502020204030204" pitchFamily="34" charset="0"/>
              </a:rPr>
              <a:t>Incident </a:t>
            </a:r>
            <a:r>
              <a:rPr lang="en-US" sz="2000" dirty="0" smtClean="0">
                <a:latin typeface="Calibri" panose="020F0502020204030204" pitchFamily="34" charset="0"/>
              </a:rPr>
              <a:t>Reporting, Investigation, and Prevention</a:t>
            </a:r>
            <a:endParaRPr lang="en-US" sz="2000" dirty="0">
              <a:latin typeface="Calibri" panose="020F0502020204030204" pitchFamily="34" charset="0"/>
            </a:endParaRPr>
          </a:p>
          <a:p>
            <a:pPr marL="342900" lvl="1" indent="-342900" fontAlgn="base">
              <a:lnSpc>
                <a:spcPct val="120000"/>
              </a:lnSpc>
              <a:spcBef>
                <a:spcPts val="600"/>
              </a:spcBef>
              <a:spcAft>
                <a:spcPts val="600"/>
              </a:spcAft>
            </a:pPr>
            <a:r>
              <a:rPr lang="en-US" sz="2000" dirty="0" smtClean="0">
                <a:latin typeface="Calibri" panose="020F0502020204030204" pitchFamily="34" charset="0"/>
              </a:rPr>
              <a:t>Prevents </a:t>
            </a:r>
            <a:r>
              <a:rPr lang="en-US" sz="2000" dirty="0">
                <a:latin typeface="Calibri" panose="020F0502020204030204" pitchFamily="34" charset="0"/>
              </a:rPr>
              <a:t>individuals found responsible for egregious or repeated acts of abuse from working in human services </a:t>
            </a:r>
            <a:endParaRPr lang="en-US" sz="2000" dirty="0" smtClean="0">
              <a:latin typeface="Calibri" panose="020F0502020204030204" pitchFamily="34" charset="0"/>
            </a:endParaRPr>
          </a:p>
          <a:p>
            <a:pPr marL="342900" lvl="1" indent="-342900" fontAlgn="base">
              <a:lnSpc>
                <a:spcPct val="120000"/>
              </a:lnSpc>
              <a:spcBef>
                <a:spcPts val="600"/>
              </a:spcBef>
              <a:spcAft>
                <a:spcPts val="600"/>
              </a:spcAft>
            </a:pPr>
            <a:r>
              <a:rPr lang="en-US" sz="2000" dirty="0">
                <a:latin typeface="Calibri" panose="020F0502020204030204" pitchFamily="34" charset="0"/>
              </a:rPr>
              <a:t>Arrest and Prosecution of Crimes Committed against people receiving services</a:t>
            </a:r>
          </a:p>
          <a:p>
            <a:pPr marL="342900" lvl="1" indent="-342900" fontAlgn="base">
              <a:lnSpc>
                <a:spcPct val="120000"/>
              </a:lnSpc>
              <a:spcBef>
                <a:spcPts val="600"/>
              </a:spcBef>
              <a:spcAft>
                <a:spcPts val="600"/>
              </a:spcAft>
            </a:pPr>
            <a:r>
              <a:rPr lang="en-US" sz="2000" dirty="0" smtClean="0">
                <a:latin typeface="Calibri" panose="020F0502020204030204" pitchFamily="34" charset="0"/>
              </a:rPr>
              <a:t>Consolidates </a:t>
            </a:r>
            <a:r>
              <a:rPr lang="en-US" sz="2000" dirty="0">
                <a:latin typeface="Calibri" panose="020F0502020204030204" pitchFamily="34" charset="0"/>
              </a:rPr>
              <a:t>pre-employment checks </a:t>
            </a:r>
            <a:endParaRPr lang="en-US" sz="2000" dirty="0" smtClean="0">
              <a:latin typeface="Calibri" panose="020F0502020204030204" pitchFamily="34" charset="0"/>
            </a:endParaRPr>
          </a:p>
          <a:p>
            <a:pPr marL="342900" lvl="1" indent="-342900" fontAlgn="base">
              <a:lnSpc>
                <a:spcPct val="120000"/>
              </a:lnSpc>
              <a:spcBef>
                <a:spcPts val="600"/>
              </a:spcBef>
              <a:spcAft>
                <a:spcPts val="600"/>
              </a:spcAft>
            </a:pPr>
            <a:r>
              <a:rPr lang="en-US" sz="2000" dirty="0">
                <a:latin typeface="Calibri" panose="020F0502020204030204" pitchFamily="34" charset="0"/>
              </a:rPr>
              <a:t>Analyzes trends to predict and prevent abuse </a:t>
            </a:r>
          </a:p>
          <a:p>
            <a:pPr marL="342900" lvl="1" indent="-342900" fontAlgn="base">
              <a:lnSpc>
                <a:spcPct val="120000"/>
              </a:lnSpc>
              <a:spcBef>
                <a:spcPts val="600"/>
              </a:spcBef>
              <a:spcAft>
                <a:spcPts val="600"/>
              </a:spcAft>
            </a:pPr>
            <a:r>
              <a:rPr lang="en-US" sz="2000" dirty="0" smtClean="0">
                <a:latin typeface="Calibri" panose="020F0502020204030204" pitchFamily="34" charset="0"/>
              </a:rPr>
              <a:t>Advocates </a:t>
            </a:r>
            <a:r>
              <a:rPr lang="en-US" sz="2000" dirty="0">
                <a:latin typeface="Calibri" panose="020F0502020204030204" pitchFamily="34" charset="0"/>
              </a:rPr>
              <a:t>on behalf of people with disabilities and special needs </a:t>
            </a:r>
          </a:p>
          <a:p>
            <a:pPr marL="342900" lvl="1" indent="-342900" fontAlgn="base">
              <a:lnSpc>
                <a:spcPct val="120000"/>
              </a:lnSpc>
              <a:spcBef>
                <a:spcPts val="1200"/>
              </a:spcBef>
              <a:spcAft>
                <a:spcPts val="1200"/>
              </a:spcAft>
            </a:pP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7E36EBED-4E32-B448-A9B2-9EFB169A7D79}" type="slidenum">
              <a:rPr lang="en-US" smtClean="0"/>
              <a:pPr/>
              <a:t>5</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188531" y="1982363"/>
            <a:ext cx="668746" cy="661694"/>
          </a:xfrm>
          <a:prstGeom prst="rect">
            <a:avLst/>
          </a:prstGeom>
          <a:solidFill>
            <a:srgbClr val="005595"/>
          </a:solidFill>
          <a:ln>
            <a:solidFill>
              <a:schemeClr val="tx2"/>
            </a:solidFill>
          </a:ln>
        </p:spPr>
      </p:pic>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88531" y="2775329"/>
            <a:ext cx="681066" cy="642500"/>
          </a:xfrm>
          <a:prstGeom prst="rect">
            <a:avLst/>
          </a:prstGeom>
          <a:solidFill>
            <a:srgbClr val="005595"/>
          </a:solidFill>
          <a:ln>
            <a:solidFill>
              <a:schemeClr val="tx2"/>
            </a:solidFill>
          </a:ln>
        </p:spPr>
      </p:pic>
      <p:pic>
        <p:nvPicPr>
          <p:cNvPr id="1027" name="Picture 50" descr="Icon_People_group_Blue"/>
          <p:cNvPicPr>
            <a:picLocks noChangeAspect="1" noChangeArrowheads="1"/>
          </p:cNvPicPr>
          <p:nvPr/>
        </p:nvPicPr>
        <p:blipFill>
          <a:blip r:embed="rId4">
            <a:biLevel thresh="25000"/>
            <a:extLst>
              <a:ext uri="{BEBA8EAE-BF5A-486C-A8C5-ECC9F3942E4B}">
                <a14:imgProps xmlns:a14="http://schemas.microsoft.com/office/drawing/2010/main" xmlns="">
                  <a14:imgLayer r:embed="rId5">
                    <a14:imgEffect>
                      <a14:colorTemperature colorTemp="1500"/>
                    </a14:imgEffect>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8195625" y="5198263"/>
            <a:ext cx="681067" cy="686348"/>
          </a:xfrm>
          <a:prstGeom prst="rect">
            <a:avLst/>
          </a:prstGeom>
          <a:solidFill>
            <a:srgbClr val="005595"/>
          </a:solidFill>
          <a:ln>
            <a:solidFill>
              <a:schemeClr val="tx2"/>
            </a:solidFill>
          </a:ln>
        </p:spPr>
      </p:pic>
      <p:grpSp>
        <p:nvGrpSpPr>
          <p:cNvPr id="16" name="Group 15"/>
          <p:cNvGrpSpPr/>
          <p:nvPr/>
        </p:nvGrpSpPr>
        <p:grpSpPr>
          <a:xfrm>
            <a:off x="8188531" y="3568815"/>
            <a:ext cx="681067" cy="686348"/>
            <a:chOff x="8141705" y="3300934"/>
            <a:chExt cx="681067" cy="686348"/>
          </a:xfrm>
        </p:grpSpPr>
        <p:sp>
          <p:nvSpPr>
            <p:cNvPr id="13" name="Rectangle 12"/>
            <p:cNvSpPr/>
            <p:nvPr/>
          </p:nvSpPr>
          <p:spPr>
            <a:xfrm>
              <a:off x="8141705" y="3300934"/>
              <a:ext cx="681067" cy="686348"/>
            </a:xfrm>
            <a:prstGeom prst="rect">
              <a:avLst/>
            </a:prstGeom>
            <a:solidFill>
              <a:schemeClr val="bg1"/>
            </a:solidFill>
            <a:ln w="19050">
              <a:solidFill>
                <a:srgbClr val="00559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p:cNvPicPr/>
            <p:nvPr/>
          </p:nvPicPr>
          <p:blipFill>
            <a:blip r:embed="rId6" cstate="print">
              <a:duotone>
                <a:schemeClr val="accent1">
                  <a:shade val="45000"/>
                  <a:satMod val="135000"/>
                </a:schemeClr>
                <a:prstClr val="white"/>
              </a:duotone>
              <a:extLst>
                <a:ext uri="{BEBA8EAE-BF5A-486C-A8C5-ECC9F3942E4B}">
                  <a14:imgProps xmlns:a14="http://schemas.microsoft.com/office/drawing/2010/main" xmlns="">
                    <a14:imgLayer r:embed="rId7">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8254007" y="3356770"/>
              <a:ext cx="447675" cy="574675"/>
            </a:xfrm>
            <a:prstGeom prst="rect">
              <a:avLst/>
            </a:prstGeom>
            <a:noFill/>
            <a:ln w="9525">
              <a:noFill/>
              <a:prstDash val="sysDot"/>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grpSp>
      <p:grpSp>
        <p:nvGrpSpPr>
          <p:cNvPr id="15" name="Group 14"/>
          <p:cNvGrpSpPr/>
          <p:nvPr/>
        </p:nvGrpSpPr>
        <p:grpSpPr>
          <a:xfrm>
            <a:off x="8158723" y="4285983"/>
            <a:ext cx="709187" cy="769441"/>
            <a:chOff x="8132186" y="4062686"/>
            <a:chExt cx="709187" cy="769441"/>
          </a:xfrm>
        </p:grpSpPr>
        <p:sp>
          <p:nvSpPr>
            <p:cNvPr id="10" name="Rectangle 9"/>
            <p:cNvSpPr/>
            <p:nvPr/>
          </p:nvSpPr>
          <p:spPr>
            <a:xfrm>
              <a:off x="8160307" y="4142059"/>
              <a:ext cx="681066" cy="685800"/>
            </a:xfrm>
            <a:prstGeom prst="rect">
              <a:avLst/>
            </a:prstGeom>
            <a:solidFill>
              <a:srgbClr val="005595"/>
            </a:solidFill>
            <a:ln>
              <a:solidFill>
                <a:srgbClr val="00559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8132186" y="4062686"/>
              <a:ext cx="658944" cy="769441"/>
            </a:xfrm>
            <a:prstGeom prst="rect">
              <a:avLst/>
            </a:prstGeom>
            <a:noFill/>
          </p:spPr>
          <p:txBody>
            <a:bodyPr wrap="square" rtlCol="0">
              <a:spAutoFit/>
            </a:bodyPr>
            <a:lstStyle/>
            <a:p>
              <a:r>
                <a:rPr lang="en-US" sz="4400" dirty="0" smtClean="0">
                  <a:solidFill>
                    <a:schemeClr val="bg1"/>
                  </a:solidFill>
                  <a:sym typeface="Webdings"/>
                </a:rPr>
                <a:t></a:t>
              </a:r>
              <a:endParaRPr lang="en-US" sz="2400" dirty="0">
                <a:solidFill>
                  <a:schemeClr val="bg1"/>
                </a:solidFill>
              </a:endParaRPr>
            </a:p>
          </p:txBody>
        </p:sp>
      </p:grpSp>
    </p:spTree>
    <p:extLst>
      <p:ext uri="{BB962C8B-B14F-4D97-AF65-F5344CB8AC3E}">
        <p14:creationId xmlns:p14="http://schemas.microsoft.com/office/powerpoint/2010/main" xmlns="" val="3356583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8651"/>
            <a:ext cx="8229600" cy="1009517"/>
          </a:xfrm>
        </p:spPr>
        <p:txBody>
          <a:bodyPr>
            <a:normAutofit/>
          </a:bodyPr>
          <a:lstStyle/>
          <a:p>
            <a:r>
              <a:rPr lang="en-US" dirty="0" smtClean="0">
                <a:solidFill>
                  <a:schemeClr val="tx2"/>
                </a:solidFill>
              </a:rPr>
              <a:t>State Oversight Agencies</a:t>
            </a:r>
            <a:endParaRPr lang="en-US" dirty="0">
              <a:solidFill>
                <a:schemeClr val="tx2"/>
              </a:solidFill>
            </a:endParaRPr>
          </a:p>
        </p:txBody>
      </p:sp>
      <p:sp>
        <p:nvSpPr>
          <p:cNvPr id="3" name="Content Placeholder 2"/>
          <p:cNvSpPr>
            <a:spLocks noGrp="1"/>
          </p:cNvSpPr>
          <p:nvPr>
            <p:ph idx="1"/>
          </p:nvPr>
        </p:nvSpPr>
        <p:spPr>
          <a:xfrm>
            <a:off x="206985" y="1958203"/>
            <a:ext cx="8607406" cy="587578"/>
          </a:xfrm>
        </p:spPr>
        <p:txBody>
          <a:bodyPr>
            <a:noAutofit/>
          </a:bodyPr>
          <a:lstStyle/>
          <a:p>
            <a:pPr marL="0" indent="0" algn="ctr">
              <a:spcBef>
                <a:spcPts val="0"/>
              </a:spcBef>
              <a:buNone/>
            </a:pPr>
            <a:r>
              <a:rPr lang="en-US" sz="1800" dirty="0" smtClean="0">
                <a:latin typeface="Calibri" panose="020F0502020204030204" pitchFamily="34" charset="0"/>
              </a:rPr>
              <a:t>The Justice Center has jurisdiction over certain facilities and programs </a:t>
            </a:r>
          </a:p>
          <a:p>
            <a:pPr marL="0" indent="0" algn="ctr">
              <a:spcBef>
                <a:spcPts val="0"/>
              </a:spcBef>
              <a:buNone/>
            </a:pPr>
            <a:r>
              <a:rPr lang="en-US" sz="1800" dirty="0" smtClean="0">
                <a:latin typeface="Calibri" panose="020F0502020204030204" pitchFamily="34" charset="0"/>
              </a:rPr>
              <a:t>that are </a:t>
            </a:r>
            <a:r>
              <a:rPr lang="en-US" sz="1800" b="1" dirty="0">
                <a:latin typeface="Calibri" panose="020F0502020204030204" pitchFamily="34" charset="0"/>
              </a:rPr>
              <a:t>operated, licensed or certified</a:t>
            </a:r>
            <a:r>
              <a:rPr lang="en-US" sz="1800" dirty="0">
                <a:latin typeface="Calibri" panose="020F0502020204030204" pitchFamily="34" charset="0"/>
              </a:rPr>
              <a:t> </a:t>
            </a:r>
            <a:r>
              <a:rPr lang="en-US" sz="1800" dirty="0" smtClean="0">
                <a:latin typeface="Calibri" panose="020F0502020204030204" pitchFamily="34" charset="0"/>
              </a:rPr>
              <a:t>by:</a:t>
            </a:r>
            <a:endParaRPr lang="en-US" sz="1800" dirty="0">
              <a:latin typeface="Calibri" panose="020F0502020204030204" pitchFamily="34" charset="0"/>
            </a:endParaRPr>
          </a:p>
        </p:txBody>
      </p:sp>
      <p:pic>
        <p:nvPicPr>
          <p:cNvPr id="30" name="Picture 4" descr="https://si0.twimg.com/profile_images/248578553/OASAS_core_transparent.gif"/>
          <p:cNvPicPr>
            <a:picLocks noChangeAspect="1" noChangeArrowheads="1"/>
          </p:cNvPicPr>
          <p:nvPr/>
        </p:nvPicPr>
        <p:blipFill>
          <a:blip r:embed="rId2" cstate="print">
            <a:grayscl/>
            <a:extLst>
              <a:ext uri="{28A0092B-C50C-407E-A947-70E740481C1C}">
                <a14:useLocalDpi xmlns:a14="http://schemas.microsoft.com/office/drawing/2010/main" xmlns="" val="0"/>
              </a:ext>
            </a:extLst>
          </a:blip>
          <a:srcRect/>
          <a:stretch>
            <a:fillRect/>
          </a:stretch>
        </p:blipFill>
        <p:spPr bwMode="auto">
          <a:xfrm>
            <a:off x="5973438" y="2788648"/>
            <a:ext cx="1231161" cy="1462954"/>
          </a:xfrm>
          <a:prstGeom prst="rect">
            <a:avLst/>
          </a:prstGeom>
          <a:noFill/>
          <a:extLst>
            <a:ext uri="{909E8E84-426E-40DD-AFC4-6F175D3DCCD1}">
              <a14:hiddenFill xmlns:a14="http://schemas.microsoft.com/office/drawing/2010/main" xmlns="">
                <a:solidFill>
                  <a:srgbClr val="FFFFFF"/>
                </a:solidFill>
              </a14:hiddenFill>
            </a:ext>
          </a:extLst>
        </p:spPr>
      </p:pic>
      <p:pic>
        <p:nvPicPr>
          <p:cNvPr id="31" name="Picture 6" descr="http://www.dnatesting.com/public/uploads/2/2011/9/NYDOH-LOGO.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86671" y="4705003"/>
            <a:ext cx="1674955" cy="898486"/>
          </a:xfrm>
          <a:prstGeom prst="rect">
            <a:avLst/>
          </a:prstGeom>
          <a:noFill/>
          <a:extLst>
            <a:ext uri="{909E8E84-426E-40DD-AFC4-6F175D3DCCD1}">
              <a14:hiddenFill xmlns:a14="http://schemas.microsoft.com/office/drawing/2010/main" xmlns="">
                <a:solidFill>
                  <a:srgbClr val="FFFFFF"/>
                </a:solidFill>
              </a14:hiddenFill>
            </a:ext>
          </a:extLst>
        </p:spPr>
      </p:pic>
      <p:sp>
        <p:nvSpPr>
          <p:cNvPr id="34" name="Slide Number Placeholder 33"/>
          <p:cNvSpPr>
            <a:spLocks noGrp="1"/>
          </p:cNvSpPr>
          <p:nvPr>
            <p:ph type="sldNum" sz="quarter" idx="12"/>
          </p:nvPr>
        </p:nvSpPr>
        <p:spPr/>
        <p:txBody>
          <a:bodyPr/>
          <a:lstStyle/>
          <a:p>
            <a:fld id="{7E36EBED-4E32-B448-A9B2-9EFB169A7D79}" type="slidenum">
              <a:rPr lang="en-US" smtClean="0"/>
              <a:pPr/>
              <a:t>6</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990724" y="2965211"/>
            <a:ext cx="1466851" cy="13952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5">
            <a:grayscl/>
            <a:extLst>
              <a:ext uri="{28A0092B-C50C-407E-A947-70E740481C1C}">
                <a14:useLocalDpi xmlns:a14="http://schemas.microsoft.com/office/drawing/2010/main" xmlns="" val="0"/>
              </a:ext>
            </a:extLst>
          </a:blip>
          <a:srcRect/>
          <a:stretch>
            <a:fillRect/>
          </a:stretch>
        </p:blipFill>
        <p:spPr bwMode="auto">
          <a:xfrm>
            <a:off x="3796796" y="3111613"/>
            <a:ext cx="1946780" cy="110249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6">
            <a:clrChange>
              <a:clrFrom>
                <a:srgbClr val="E8D3AD"/>
              </a:clrFrom>
              <a:clrTo>
                <a:srgbClr val="E8D3AD">
                  <a:alpha val="0"/>
                </a:srgbClr>
              </a:clrTo>
            </a:clrChange>
            <a:grayscl/>
            <a:extLst>
              <a:ext uri="{28A0092B-C50C-407E-A947-70E740481C1C}">
                <a14:useLocalDpi xmlns:a14="http://schemas.microsoft.com/office/drawing/2010/main" xmlns="" val="0"/>
              </a:ext>
            </a:extLst>
          </a:blip>
          <a:srcRect/>
          <a:stretch>
            <a:fillRect/>
          </a:stretch>
        </p:blipFill>
        <p:spPr bwMode="auto">
          <a:xfrm>
            <a:off x="3796796" y="4437850"/>
            <a:ext cx="2066203" cy="109432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5930572" y="4360508"/>
            <a:ext cx="1377539" cy="13619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930128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1196638"/>
            <a:ext cx="8020050" cy="1009517"/>
          </a:xfrm>
        </p:spPr>
        <p:txBody>
          <a:bodyPr/>
          <a:lstStyle/>
          <a:p>
            <a:pPr algn="l"/>
            <a:r>
              <a:rPr lang="en-US" dirty="0" smtClean="0">
                <a:solidFill>
                  <a:schemeClr val="tx2"/>
                </a:solidFill>
              </a:rPr>
              <a:t>Vision</a:t>
            </a:r>
            <a:endParaRPr lang="en-US" dirty="0">
              <a:solidFill>
                <a:schemeClr val="tx2"/>
              </a:solidFill>
            </a:endParaRPr>
          </a:p>
        </p:txBody>
      </p:sp>
      <p:sp>
        <p:nvSpPr>
          <p:cNvPr id="3" name="Content Placeholder 2"/>
          <p:cNvSpPr>
            <a:spLocks noGrp="1"/>
          </p:cNvSpPr>
          <p:nvPr>
            <p:ph idx="1"/>
          </p:nvPr>
        </p:nvSpPr>
        <p:spPr>
          <a:xfrm>
            <a:off x="567291" y="2009774"/>
            <a:ext cx="7836196" cy="1965325"/>
          </a:xfrm>
        </p:spPr>
        <p:txBody>
          <a:bodyPr>
            <a:normAutofit/>
          </a:bodyPr>
          <a:lstStyle/>
          <a:p>
            <a:pPr marL="0" indent="0" eaLnBrk="0" fontAlgn="base" hangingPunct="0">
              <a:lnSpc>
                <a:spcPct val="120000"/>
              </a:lnSpc>
              <a:spcBef>
                <a:spcPct val="0"/>
              </a:spcBef>
              <a:spcAft>
                <a:spcPct val="0"/>
              </a:spcAft>
              <a:buNone/>
            </a:pPr>
            <a:r>
              <a:rPr lang="en-US" sz="2000" dirty="0" smtClean="0">
                <a:latin typeface="Calibri" panose="020F0502020204030204" pitchFamily="34" charset="0"/>
                <a:ea typeface="Times New Roman" pitchFamily="18" charset="0"/>
                <a:cs typeface="Arial" pitchFamily="34" charset="0"/>
              </a:rPr>
              <a:t>People </a:t>
            </a:r>
            <a:r>
              <a:rPr lang="en-US" sz="2000" dirty="0">
                <a:latin typeface="Calibri" panose="020F0502020204030204" pitchFamily="34" charset="0"/>
                <a:ea typeface="Times New Roman" pitchFamily="18" charset="0"/>
                <a:cs typeface="Arial" pitchFamily="34" charset="0"/>
              </a:rPr>
              <a:t>with special needs shall be protected from abuse, neglect and mistreatment. This will be accomplished by assuring that the state maintains the nation’s highest standards of health, safety and dignity; and by supporting the dedicated men and women who provide services. </a:t>
            </a:r>
          </a:p>
        </p:txBody>
      </p:sp>
      <p:sp>
        <p:nvSpPr>
          <p:cNvPr id="4" name="Slide Number Placeholder 3"/>
          <p:cNvSpPr>
            <a:spLocks noGrp="1"/>
          </p:cNvSpPr>
          <p:nvPr>
            <p:ph type="sldNum" sz="quarter" idx="12"/>
          </p:nvPr>
        </p:nvSpPr>
        <p:spPr/>
        <p:txBody>
          <a:bodyPr/>
          <a:lstStyle/>
          <a:p>
            <a:fld id="{7E36EBED-4E32-B448-A9B2-9EFB169A7D79}" type="slidenum">
              <a:rPr lang="en-US" smtClean="0"/>
              <a:pPr/>
              <a:t>7</a:t>
            </a:fld>
            <a:endParaRPr lang="en-US" dirty="0"/>
          </a:p>
        </p:txBody>
      </p:sp>
      <p:sp>
        <p:nvSpPr>
          <p:cNvPr id="5" name="Rectangle 4"/>
          <p:cNvSpPr/>
          <p:nvPr/>
        </p:nvSpPr>
        <p:spPr>
          <a:xfrm>
            <a:off x="500616" y="4574303"/>
            <a:ext cx="8181975" cy="1429622"/>
          </a:xfrm>
          <a:prstGeom prst="rect">
            <a:avLst/>
          </a:prstGeom>
        </p:spPr>
        <p:txBody>
          <a:bodyPr wrap="square">
            <a:spAutoFit/>
          </a:bodyPr>
          <a:lstStyle/>
          <a:p>
            <a:pPr eaLnBrk="0" fontAlgn="base" hangingPunct="0">
              <a:lnSpc>
                <a:spcPct val="110000"/>
              </a:lnSpc>
              <a:spcBef>
                <a:spcPct val="0"/>
              </a:spcBef>
              <a:spcAft>
                <a:spcPct val="0"/>
              </a:spcAft>
            </a:pPr>
            <a:r>
              <a:rPr lang="en-US" sz="2000" dirty="0">
                <a:latin typeface="Calibri" panose="020F0502020204030204" pitchFamily="34" charset="0"/>
                <a:ea typeface="Times New Roman" pitchFamily="18" charset="0"/>
                <a:cs typeface="Arial" pitchFamily="34" charset="0"/>
              </a:rPr>
              <a:t>The Justice Center is committed to supporting and protecting the health, safety, and dignity of all people with special needs and disabilities through advocacy of their civil rights, prevention of mistreatment, and investigation of all allegations of abuse and neglect so that appropriate actions are taken.</a:t>
            </a:r>
          </a:p>
        </p:txBody>
      </p:sp>
      <p:sp>
        <p:nvSpPr>
          <p:cNvPr id="6" name="Title 1"/>
          <p:cNvSpPr txBox="1">
            <a:spLocks/>
          </p:cNvSpPr>
          <p:nvPr/>
        </p:nvSpPr>
        <p:spPr>
          <a:xfrm>
            <a:off x="224392" y="3719553"/>
            <a:ext cx="8020050" cy="10095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b="1" i="0" kern="1200">
                <a:solidFill>
                  <a:schemeClr val="tx1"/>
                </a:solidFill>
                <a:latin typeface="Century Gothic"/>
                <a:ea typeface="+mj-ea"/>
                <a:cs typeface="Century Gothic"/>
              </a:defRPr>
            </a:lvl1pPr>
          </a:lstStyle>
          <a:p>
            <a:pPr algn="l"/>
            <a:r>
              <a:rPr lang="en-US" dirty="0" smtClean="0">
                <a:solidFill>
                  <a:schemeClr val="tx2"/>
                </a:solidFill>
              </a:rPr>
              <a:t>Mission</a:t>
            </a:r>
            <a:endParaRPr lang="en-US" dirty="0">
              <a:solidFill>
                <a:schemeClr val="tx2"/>
              </a:solidFill>
            </a:endParaRPr>
          </a:p>
        </p:txBody>
      </p:sp>
    </p:spTree>
    <p:extLst>
      <p:ext uri="{BB962C8B-B14F-4D97-AF65-F5344CB8AC3E}">
        <p14:creationId xmlns:p14="http://schemas.microsoft.com/office/powerpoint/2010/main" xmlns="" val="2386997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2"/>
                </a:solidFill>
              </a:rPr>
              <a:t>Justice Center Regions</a:t>
            </a:r>
          </a:p>
        </p:txBody>
      </p:sp>
      <p:sp>
        <p:nvSpPr>
          <p:cNvPr id="3" name="Content Placeholder 2"/>
          <p:cNvSpPr>
            <a:spLocks noGrp="1"/>
          </p:cNvSpPr>
          <p:nvPr>
            <p:ph idx="1"/>
          </p:nvPr>
        </p:nvSpPr>
        <p:spPr>
          <a:xfrm>
            <a:off x="1093469" y="5451894"/>
            <a:ext cx="6940187" cy="1269581"/>
          </a:xfrm>
        </p:spPr>
        <p:txBody>
          <a:bodyPr>
            <a:normAutofit fontScale="55000" lnSpcReduction="20000"/>
          </a:bodyPr>
          <a:lstStyle/>
          <a:p>
            <a:pPr marL="0" indent="0">
              <a:buNone/>
            </a:pPr>
            <a:r>
              <a:rPr lang="en-US" b="1" dirty="0" smtClean="0">
                <a:latin typeface="+mn-lt"/>
              </a:rPr>
              <a:t>Region 1</a:t>
            </a:r>
            <a:r>
              <a:rPr lang="en-US" dirty="0" smtClean="0">
                <a:latin typeface="+mn-lt"/>
              </a:rPr>
              <a:t>: Acting Assistant Chief Michaeleen </a:t>
            </a:r>
            <a:r>
              <a:rPr lang="en-US" dirty="0">
                <a:latin typeface="+mn-lt"/>
              </a:rPr>
              <a:t>Campbell	</a:t>
            </a:r>
            <a:r>
              <a:rPr lang="en-US" dirty="0" smtClean="0">
                <a:latin typeface="+mn-lt"/>
              </a:rPr>
              <a:t>	518-795-5684</a:t>
            </a:r>
          </a:p>
          <a:p>
            <a:pPr marL="0" indent="0">
              <a:buNone/>
            </a:pPr>
            <a:r>
              <a:rPr lang="en-US" b="1" dirty="0" smtClean="0">
                <a:latin typeface="+mn-lt"/>
              </a:rPr>
              <a:t>Region 2</a:t>
            </a:r>
            <a:r>
              <a:rPr lang="en-US" dirty="0" smtClean="0">
                <a:latin typeface="+mn-lt"/>
              </a:rPr>
              <a:t>: Assistant </a:t>
            </a:r>
            <a:r>
              <a:rPr lang="en-US" dirty="0">
                <a:latin typeface="+mn-lt"/>
              </a:rPr>
              <a:t>Chief Mike Daly 	</a:t>
            </a:r>
            <a:r>
              <a:rPr lang="en-US" dirty="0" smtClean="0">
                <a:latin typeface="+mn-lt"/>
              </a:rPr>
              <a:t>				518-795-4070</a:t>
            </a:r>
            <a:endParaRPr lang="en-US" dirty="0">
              <a:latin typeface="+mn-lt"/>
            </a:endParaRPr>
          </a:p>
          <a:p>
            <a:pPr marL="0" indent="0">
              <a:buNone/>
            </a:pPr>
            <a:r>
              <a:rPr lang="en-US" b="1" dirty="0">
                <a:latin typeface="+mn-lt"/>
              </a:rPr>
              <a:t>Region </a:t>
            </a:r>
            <a:r>
              <a:rPr lang="en-US" b="1" dirty="0" smtClean="0">
                <a:latin typeface="+mn-lt"/>
              </a:rPr>
              <a:t>3</a:t>
            </a:r>
            <a:r>
              <a:rPr lang="en-US" dirty="0" smtClean="0">
                <a:latin typeface="+mn-lt"/>
              </a:rPr>
              <a:t>: Assistant </a:t>
            </a:r>
            <a:r>
              <a:rPr lang="en-US" dirty="0">
                <a:latin typeface="+mn-lt"/>
              </a:rPr>
              <a:t>Chief Mark Case 	</a:t>
            </a:r>
            <a:r>
              <a:rPr lang="en-US" dirty="0" smtClean="0">
                <a:latin typeface="+mn-lt"/>
              </a:rPr>
              <a:t>				518-925-3390</a:t>
            </a:r>
            <a:endParaRPr lang="en-US" dirty="0">
              <a:latin typeface="+mn-lt"/>
            </a:endParaRPr>
          </a:p>
          <a:p>
            <a:pPr marL="0" indent="0">
              <a:buNone/>
            </a:pPr>
            <a:r>
              <a:rPr lang="en-US" b="1" dirty="0">
                <a:latin typeface="+mn-lt"/>
              </a:rPr>
              <a:t>Region </a:t>
            </a:r>
            <a:r>
              <a:rPr lang="en-US" b="1" dirty="0" smtClean="0">
                <a:latin typeface="+mn-lt"/>
              </a:rPr>
              <a:t>4</a:t>
            </a:r>
            <a:r>
              <a:rPr lang="en-US" dirty="0" smtClean="0">
                <a:latin typeface="+mn-lt"/>
              </a:rPr>
              <a:t>: </a:t>
            </a:r>
            <a:r>
              <a:rPr lang="en-US" smtClean="0">
                <a:latin typeface="+mn-lt"/>
              </a:rPr>
              <a:t>Assistant Chief Tony Ryan</a:t>
            </a:r>
            <a:r>
              <a:rPr lang="en-US" dirty="0">
                <a:latin typeface="+mn-lt"/>
              </a:rPr>
              <a:t>	</a:t>
            </a:r>
            <a:r>
              <a:rPr lang="en-US" dirty="0" smtClean="0">
                <a:latin typeface="+mn-lt"/>
              </a:rPr>
              <a:t>			</a:t>
            </a:r>
            <a:r>
              <a:rPr lang="en-US" smtClean="0">
                <a:latin typeface="+mn-lt"/>
              </a:rPr>
              <a:t>		518-549-0370</a:t>
            </a:r>
            <a:endParaRPr lang="en-US" dirty="0">
              <a:latin typeface="+mn-lt"/>
            </a:endParaRPr>
          </a:p>
          <a:p>
            <a:pPr marL="0" indent="0">
              <a:buNone/>
            </a:pPr>
            <a:endParaRPr lang="en-US" dirty="0"/>
          </a:p>
        </p:txBody>
      </p:sp>
      <p:sp>
        <p:nvSpPr>
          <p:cNvPr id="4" name="Slide Number Placeholder 3"/>
          <p:cNvSpPr>
            <a:spLocks noGrp="1"/>
          </p:cNvSpPr>
          <p:nvPr>
            <p:ph type="sldNum" sz="quarter" idx="12"/>
          </p:nvPr>
        </p:nvSpPr>
        <p:spPr/>
        <p:txBody>
          <a:bodyPr/>
          <a:lstStyle/>
          <a:p>
            <a:fld id="{7E36EBED-4E32-B448-A9B2-9EFB169A7D79}" type="slidenum">
              <a:rPr lang="en-US" smtClean="0"/>
              <a:pPr/>
              <a:t>8</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275114" y="1821361"/>
            <a:ext cx="4648200" cy="3368040"/>
          </a:xfrm>
          <a:prstGeom prst="rect">
            <a:avLst/>
          </a:prstGeom>
        </p:spPr>
      </p:pic>
    </p:spTree>
    <p:extLst>
      <p:ext uri="{BB962C8B-B14F-4D97-AF65-F5344CB8AC3E}">
        <p14:creationId xmlns:p14="http://schemas.microsoft.com/office/powerpoint/2010/main" xmlns="" val="512091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7782"/>
            <a:ext cx="8229600" cy="1009517"/>
          </a:xfrm>
        </p:spPr>
        <p:txBody>
          <a:bodyPr>
            <a:noAutofit/>
          </a:bodyPr>
          <a:lstStyle/>
          <a:p>
            <a:r>
              <a:rPr lang="en-US" dirty="0" smtClean="0">
                <a:solidFill>
                  <a:schemeClr val="tx2"/>
                </a:solidFill>
              </a:rPr>
              <a:t>Justice Center Advisory Council</a:t>
            </a:r>
            <a:endParaRPr lang="en-US" dirty="0">
              <a:solidFill>
                <a:schemeClr val="tx2"/>
              </a:solidFill>
            </a:endParaRPr>
          </a:p>
        </p:txBody>
      </p:sp>
      <p:sp>
        <p:nvSpPr>
          <p:cNvPr id="3" name="Content Placeholder 2"/>
          <p:cNvSpPr>
            <a:spLocks noGrp="1"/>
          </p:cNvSpPr>
          <p:nvPr>
            <p:ph idx="1"/>
          </p:nvPr>
        </p:nvSpPr>
        <p:spPr>
          <a:xfrm>
            <a:off x="457200" y="2296633"/>
            <a:ext cx="8229600" cy="1713392"/>
          </a:xfrm>
        </p:spPr>
        <p:txBody>
          <a:bodyPr>
            <a:noAutofit/>
          </a:bodyPr>
          <a:lstStyle/>
          <a:p>
            <a:pPr fontAlgn="base">
              <a:lnSpc>
                <a:spcPct val="120000"/>
              </a:lnSpc>
              <a:spcBef>
                <a:spcPts val="1200"/>
              </a:spcBef>
              <a:spcAft>
                <a:spcPts val="1200"/>
              </a:spcAft>
            </a:pPr>
            <a:r>
              <a:rPr lang="en-US" sz="2000" dirty="0">
                <a:latin typeface="Calibri" panose="020F0502020204030204" pitchFamily="34" charset="0"/>
              </a:rPr>
              <a:t>Provides guidance to the Justice Center in the development of policies, programs and regulations</a:t>
            </a:r>
          </a:p>
          <a:p>
            <a:pPr fontAlgn="base">
              <a:lnSpc>
                <a:spcPct val="120000"/>
              </a:lnSpc>
              <a:spcBef>
                <a:spcPts val="1200"/>
              </a:spcBef>
              <a:spcAft>
                <a:spcPts val="1200"/>
              </a:spcAft>
            </a:pPr>
            <a:r>
              <a:rPr lang="en-US" sz="2000" dirty="0">
                <a:latin typeface="Calibri" panose="020F0502020204030204" pitchFamily="34" charset="0"/>
              </a:rPr>
              <a:t>Comprised of 30 members including service providers, people who have or are currently receiving services, family members and advocates</a:t>
            </a:r>
          </a:p>
          <a:p>
            <a:pPr marL="0" indent="0" fontAlgn="base">
              <a:buNone/>
            </a:pPr>
            <a:endParaRPr lang="en-US" sz="2000" dirty="0">
              <a:latin typeface="Calibri" panose="020F0502020204030204" pitchFamily="34" charset="0"/>
            </a:endParaRPr>
          </a:p>
          <a:p>
            <a:pPr marL="0" indent="0">
              <a:spcBef>
                <a:spcPts val="1200"/>
              </a:spcBef>
              <a:spcAft>
                <a:spcPts val="1200"/>
              </a:spcAft>
              <a:buNone/>
            </a:pPr>
            <a:endParaRPr lang="en-US" sz="2000"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7E36EBED-4E32-B448-A9B2-9EFB169A7D79}" type="slidenum">
              <a:rPr lang="en-US" smtClean="0"/>
              <a:pPr/>
              <a:t>9</a:t>
            </a:fld>
            <a:endParaRPr lang="en-US"/>
          </a:p>
        </p:txBody>
      </p:sp>
      <p:sp>
        <p:nvSpPr>
          <p:cNvPr id="5" name="Rounded Rectangle 4"/>
          <p:cNvSpPr/>
          <p:nvPr/>
        </p:nvSpPr>
        <p:spPr>
          <a:xfrm>
            <a:off x="6435495" y="4335243"/>
            <a:ext cx="2251305" cy="1690569"/>
          </a:xfrm>
          <a:prstGeom prst="roundRect">
            <a:avLst/>
          </a:prstGeom>
          <a:solidFill>
            <a:schemeClr val="tx2"/>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chemeClr val="bg1"/>
                </a:solidFill>
                <a:latin typeface="Calibri" panose="020F0502020204030204" pitchFamily="34" charset="0"/>
              </a:rPr>
              <a:t>67%</a:t>
            </a:r>
            <a:r>
              <a:rPr lang="en-US" sz="2400" b="1" dirty="0" smtClean="0">
                <a:solidFill>
                  <a:schemeClr val="bg1"/>
                </a:solidFill>
                <a:latin typeface="Calibri" panose="020F0502020204030204" pitchFamily="34" charset="0"/>
              </a:rPr>
              <a:t> </a:t>
            </a:r>
            <a:r>
              <a:rPr lang="en-US" b="1" dirty="0" smtClean="0">
                <a:solidFill>
                  <a:schemeClr val="bg1"/>
                </a:solidFill>
                <a:latin typeface="Calibri" panose="020F0502020204030204" pitchFamily="34" charset="0"/>
              </a:rPr>
              <a:t>individual/family receives services</a:t>
            </a:r>
            <a:endParaRPr lang="en-US" b="1" dirty="0">
              <a:solidFill>
                <a:schemeClr val="bg1"/>
              </a:solidFill>
              <a:latin typeface="Calibri" panose="020F0502020204030204" pitchFamily="34" charset="0"/>
            </a:endParaRPr>
          </a:p>
        </p:txBody>
      </p:sp>
      <p:sp>
        <p:nvSpPr>
          <p:cNvPr id="6" name="TextBox 5"/>
          <p:cNvSpPr txBox="1"/>
          <p:nvPr/>
        </p:nvSpPr>
        <p:spPr>
          <a:xfrm>
            <a:off x="457200" y="4262250"/>
            <a:ext cx="5829300" cy="2031325"/>
          </a:xfrm>
          <a:prstGeom prst="rect">
            <a:avLst/>
          </a:prstGeom>
          <a:noFill/>
        </p:spPr>
        <p:txBody>
          <a:bodyPr wrap="square" rtlCol="0">
            <a:spAutoFit/>
          </a:bodyPr>
          <a:lstStyle/>
          <a:p>
            <a:pPr marL="342900" indent="-342900" fontAlgn="base">
              <a:lnSpc>
                <a:spcPct val="120000"/>
              </a:lnSpc>
              <a:spcBef>
                <a:spcPts val="1200"/>
              </a:spcBef>
              <a:spcAft>
                <a:spcPts val="1200"/>
              </a:spcAft>
              <a:buFont typeface="Arial"/>
              <a:buChar char="•"/>
            </a:pPr>
            <a:r>
              <a:rPr lang="en-US" sz="2000" dirty="0">
                <a:latin typeface="Calibri" panose="020F0502020204030204" pitchFamily="34" charset="0"/>
                <a:cs typeface="Palatino"/>
              </a:rPr>
              <a:t>At least one-half of the members must be individuals or parents or relatives of individuals who are or have received services from programs within the Justice Center’s jurisdiction</a:t>
            </a:r>
          </a:p>
          <a:p>
            <a:endParaRPr lang="en-US" sz="2000" dirty="0">
              <a:latin typeface="Calibri" panose="020F0502020204030204" pitchFamily="34" charset="0"/>
            </a:endParaRPr>
          </a:p>
        </p:txBody>
      </p:sp>
    </p:spTree>
    <p:extLst>
      <p:ext uri="{BB962C8B-B14F-4D97-AF65-F5344CB8AC3E}">
        <p14:creationId xmlns:p14="http://schemas.microsoft.com/office/powerpoint/2010/main" xmlns="" val="3394692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JC_content_type" ma:contentTypeID="0x0101004132183F556CE64FA85A2AD77E11E811001D24CB4B5265F44787F4AC1E4B4F1676" ma:contentTypeVersion="5" ma:contentTypeDescription="Use this content type as parent for Categories" ma:contentTypeScope="" ma:versionID="2385c37a4ade27e0d7763e75a66947d0">
  <xsd:schema xmlns:xsd="http://www.w3.org/2001/XMLSchema" xmlns:xs="http://www.w3.org/2001/XMLSchema" xmlns:p="http://schemas.microsoft.com/office/2006/metadata/properties" xmlns:ns1="http://schemas.microsoft.com/sharepoint/v3" xmlns:ns2="8c13aeda-451e-43bd-82f7-913c6056ca72" targetNamespace="http://schemas.microsoft.com/office/2006/metadata/properties" ma:root="true" ma:fieldsID="178eed15e1b89099e3f45b3f9bea0d4c" ns1:_="" ns2:_="">
    <xsd:import namespace="http://schemas.microsoft.com/sharepoint/v3"/>
    <xsd:import namespace="8c13aeda-451e-43bd-82f7-913c6056ca72"/>
    <xsd:element name="properties">
      <xsd:complexType>
        <xsd:sequence>
          <xsd:element name="documentManagement">
            <xsd:complexType>
              <xsd:all>
                <xsd:element ref="ns1:Categories" minOccurs="0"/>
                <xsd:element ref="ns2: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ies" ma:index="8" nillable="true" ma:displayName="Categories" ma:internalName="Categorie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13aeda-451e-43bd-82f7-913c6056ca72" elementFormDefault="qualified">
    <xsd:import namespace="http://schemas.microsoft.com/office/2006/documentManagement/types"/>
    <xsd:import namespace="http://schemas.microsoft.com/office/infopath/2007/PartnerControls"/>
    <xsd:element name="sub-category" ma:index="9" nillable="true" ma:displayName="sub-category" ma:internalName="sub_x002d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ub-category xmlns="8c13aeda-451e-43bd-82f7-913c6056ca72">Graphic Materials</sub-category>
    <Categories xmlns="http://schemas.microsoft.com/sharepoint/v3">JC_Resources</Categories>
  </documentManagement>
</p:properties>
</file>

<file path=customXml/itemProps1.xml><?xml version="1.0" encoding="utf-8"?>
<ds:datastoreItem xmlns:ds="http://schemas.openxmlformats.org/officeDocument/2006/customXml" ds:itemID="{FF8F67B8-6FDA-4006-BD1C-B9AF184C8EF0}">
  <ds:schemaRefs>
    <ds:schemaRef ds:uri="http://schemas.microsoft.com/sharepoint/v3/contenttype/forms"/>
  </ds:schemaRefs>
</ds:datastoreItem>
</file>

<file path=customXml/itemProps2.xml><?xml version="1.0" encoding="utf-8"?>
<ds:datastoreItem xmlns:ds="http://schemas.openxmlformats.org/officeDocument/2006/customXml" ds:itemID="{0FFAC081-84A5-4FF3-B4D6-438D2E425C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c13aeda-451e-43bd-82f7-913c6056ca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CBED49-E1FD-4F4D-858B-DFA00066F949}">
  <ds:schemaRefs>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dcmitype/"/>
    <ds:schemaRef ds:uri="http://purl.org/dc/elements/1.1/"/>
    <ds:schemaRef ds:uri="http://www.w3.org/XML/1998/namespace"/>
    <ds:schemaRef ds:uri="http://schemas.microsoft.com/office/infopath/2007/PartnerControls"/>
    <ds:schemaRef ds:uri="8c13aeda-451e-43bd-82f7-913c6056ca72"/>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2220</TotalTime>
  <Words>1209</Words>
  <Application>Microsoft Office PowerPoint</Application>
  <PresentationFormat>On-screen Show (4:3)</PresentationFormat>
  <Paragraphs>164</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Overview of the Justice Center for Bronx DD Family Support Conference </vt:lpstr>
      <vt:lpstr>Slide 2</vt:lpstr>
      <vt:lpstr>Key Drivers That Led to the Justice Center</vt:lpstr>
      <vt:lpstr>Key Elements of the Protection of People with Special Needs Act</vt:lpstr>
      <vt:lpstr>What does the Justice Center do?</vt:lpstr>
      <vt:lpstr>State Oversight Agencies</vt:lpstr>
      <vt:lpstr>Vision</vt:lpstr>
      <vt:lpstr>Justice Center Regions</vt:lpstr>
      <vt:lpstr>Justice Center Advisory Council</vt:lpstr>
      <vt:lpstr>Slide 10</vt:lpstr>
      <vt:lpstr>Incident Reporting: Vulnerable Persons Central Register Hotline</vt:lpstr>
      <vt:lpstr>Incident Reporting</vt:lpstr>
      <vt:lpstr>Incident Reporting (cont.)</vt:lpstr>
      <vt:lpstr>What Happens After a Report is Made?</vt:lpstr>
      <vt:lpstr>What should I expect if there is an incident of abuse or neglect involving my child?</vt:lpstr>
      <vt:lpstr>What does substantiated and unsubstantiated mean?</vt:lpstr>
      <vt:lpstr>What supports do individuals and families receive? </vt:lpstr>
      <vt:lpstr>What supports do crime victims receive? </vt:lpstr>
      <vt:lpstr>Slide 19</vt:lpstr>
      <vt:lpstr>Covered Provider Requirements</vt:lpstr>
      <vt:lpstr>Justice Center Code of Conduct</vt:lpstr>
      <vt:lpstr>Questions</vt:lpstr>
    </vt:vector>
  </TitlesOfParts>
  <Company>NYSOMRDD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NYSOMRDD</dc:creator>
  <cp:lastModifiedBy>Chandra Chauhan</cp:lastModifiedBy>
  <cp:revision>226</cp:revision>
  <cp:lastPrinted>2014-01-16T17:20:02Z</cp:lastPrinted>
  <dcterms:created xsi:type="dcterms:W3CDTF">2013-06-27T12:35:36Z</dcterms:created>
  <dcterms:modified xsi:type="dcterms:W3CDTF">2014-05-28T11:40:21Z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0x0101004132183F556CE64FA85A2AD77E11E811001D24CB4B5265F44787F4AC1E4B4F1676</vt:lpwstr>
  </property>
  <property fmtid="{D5CDD505-2E9C-101B-9397-08002B2CF9AE}" pid="3" name="Order">
    <vt:r8>1800</vt:r8>
  </property>
</Properties>
</file>